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embeddings/oleObject1.bin" ContentType="application/vnd.openxmlformats-officedocument.oleObject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8" r:id="rId12"/>
    <p:sldId id="280" r:id="rId13"/>
    <p:sldId id="279" r:id="rId14"/>
    <p:sldId id="287" r:id="rId15"/>
    <p:sldId id="288" r:id="rId16"/>
    <p:sldId id="268" r:id="rId17"/>
    <p:sldId id="269" r:id="rId18"/>
    <p:sldId id="284" r:id="rId19"/>
    <p:sldId id="270" r:id="rId20"/>
    <p:sldId id="271" r:id="rId21"/>
    <p:sldId id="272" r:id="rId22"/>
    <p:sldId id="273" r:id="rId23"/>
    <p:sldId id="281" r:id="rId24"/>
    <p:sldId id="282" r:id="rId25"/>
    <p:sldId id="283" r:id="rId26"/>
    <p:sldId id="274" r:id="rId27"/>
    <p:sldId id="275" r:id="rId28"/>
    <p:sldId id="276" r:id="rId29"/>
    <p:sldId id="277" r:id="rId30"/>
    <p:sldId id="285" r:id="rId31"/>
    <p:sldId id="286" r:id="rId32"/>
    <p:sldId id="290" r:id="rId33"/>
    <p:sldId id="291" r:id="rId34"/>
    <p:sldId id="292" r:id="rId35"/>
    <p:sldId id="293" r:id="rId36"/>
    <p:sldId id="294" r:id="rId37"/>
    <p:sldId id="29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78755512752675"/>
          <c:y val="0.19294600147364405"/>
          <c:w val="0.56309409399952493"/>
          <c:h val="0.6958069658470600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 знают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0.47000000000000008</c:v>
                </c:pt>
                <c:pt idx="1">
                  <c:v>0.36000000000000015</c:v>
                </c:pt>
                <c:pt idx="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87-4498-B801-E34F7620D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2438400"/>
            <a:ext cx="9144000" cy="457200"/>
          </a:xfrm>
          <a:prstGeom prst="rect">
            <a:avLst/>
          </a:prstGeom>
          <a:solidFill>
            <a:schemeClr val="accent1">
              <a:shade val="75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0" y="914400"/>
            <a:ext cx="9144000" cy="1524000"/>
          </a:xfrm>
          <a:prstGeom prst="rect">
            <a:avLst/>
          </a:prstGeom>
          <a:solidFill>
            <a:srgbClr val="000000">
              <a:alpha val="89800"/>
            </a:srgb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476108"/>
            <a:ext cx="8305800" cy="381000"/>
          </a:xfrm>
        </p:spPr>
        <p:txBody>
          <a:bodyPr>
            <a:noAutofit/>
          </a:bodyPr>
          <a:lstStyle>
            <a:lvl1pPr marL="0" indent="0" algn="l">
              <a:buNone/>
              <a:defRPr sz="2000" spc="100" baseline="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066800"/>
            <a:ext cx="8305800" cy="1295400"/>
          </a:xfrm>
        </p:spPr>
        <p:txBody>
          <a:bodyPr anchor="ctr" anchorCtr="0">
            <a:noAutofit/>
          </a:bodyPr>
          <a:lstStyle>
            <a:lvl1pPr algn="l">
              <a:defRPr sz="4800" cap="all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01926"/>
            <a:ext cx="9144000" cy="4572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4958864"/>
            <a:ext cx="9144000" cy="457200"/>
          </a:xfrm>
          <a:prstGeom prst="rect">
            <a:avLst/>
          </a:prstGeom>
          <a:solidFill>
            <a:schemeClr val="accent1">
              <a:shade val="75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3429000"/>
            <a:ext cx="9144000" cy="1527048"/>
          </a:xfrm>
          <a:prstGeom prst="rect">
            <a:avLst/>
          </a:prstGeom>
          <a:solidFill>
            <a:srgbClr val="000000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>
              <a:buNone/>
              <a:defRPr sz="4200" b="0" cap="all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457200"/>
          </a:xfrm>
        </p:spPr>
        <p:txBody>
          <a:bodyPr anchor="ctr"/>
          <a:lstStyle>
            <a:lvl1pPr>
              <a:buNone/>
              <a:defRPr sz="2000" spc="100" baseline="0">
                <a:solidFill>
                  <a:srgbClr val="FFFFFF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301926"/>
            <a:ext cx="9144000" cy="4572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838200"/>
          </a:xfrm>
          <a:solidFill>
            <a:schemeClr val="accent1">
              <a:alpha val="83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82880" tIns="91440" bIns="9144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2400" b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quarter" idx="2"/>
          </p:nvPr>
        </p:nvSpPr>
        <p:spPr>
          <a:xfrm>
            <a:off x="457200" y="2220558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20558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71600"/>
            <a:ext cx="4040188" cy="838200"/>
          </a:xfrm>
          <a:solidFill>
            <a:schemeClr val="accent2">
              <a:alpha val="83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82880" tIns="91440" bIns="9144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2400" b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01926"/>
            <a:ext cx="9144000" cy="4572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2590800" cy="685800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563892" y="4337173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381000"/>
            <a:ext cx="2133600" cy="2388889"/>
          </a:xfrm>
          <a:prstGeom prst="rect">
            <a:avLst/>
          </a:prstGeom>
          <a:solidFill>
            <a:schemeClr val="accent1">
              <a:tint val="90000"/>
              <a:satMod val="200000"/>
              <a:alpha val="7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447800" y="0"/>
            <a:ext cx="1175303" cy="633656"/>
          </a:xfrm>
          <a:prstGeom prst="rect">
            <a:avLst/>
          </a:prstGeom>
          <a:solidFill>
            <a:schemeClr val="accent1">
              <a:tint val="60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59403" y="0"/>
            <a:ext cx="2302797" cy="2378511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0" y="3276600"/>
            <a:ext cx="891076" cy="886968"/>
          </a:xfrm>
          <a:prstGeom prst="ellipse">
            <a:avLst/>
          </a:prstGeom>
          <a:solidFill>
            <a:schemeClr val="tx2"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93097" y="1721630"/>
            <a:ext cx="1402570" cy="140257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9600" y="4038600"/>
            <a:ext cx="1554480" cy="1554480"/>
          </a:xfrm>
          <a:prstGeom prst="ellipse">
            <a:avLst/>
          </a:prstGeom>
          <a:solidFill>
            <a:schemeClr val="tx2"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152400" y="2362200"/>
            <a:ext cx="457200" cy="45720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1752600" y="381000"/>
            <a:ext cx="457200" cy="457200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579120" y="2514600"/>
            <a:ext cx="2011680" cy="2011680"/>
          </a:xfrm>
          <a:prstGeom prst="ellipse">
            <a:avLst/>
          </a:prstGeom>
          <a:solidFill>
            <a:schemeClr val="bg2"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5715000"/>
            <a:ext cx="1600200" cy="1143000"/>
          </a:xfrm>
          <a:prstGeom prst="rect">
            <a:avLst/>
          </a:prstGeom>
          <a:solidFill>
            <a:schemeClr val="accent1">
              <a:shade val="75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1323393" y="5875179"/>
            <a:ext cx="731520" cy="73152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30970" y="5212570"/>
            <a:ext cx="1645430" cy="164543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6000" y="6357144"/>
            <a:ext cx="34290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5448" y="6318504"/>
            <a:ext cx="118872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2743200" y="228600"/>
            <a:ext cx="6248400" cy="586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01752" y="1600200"/>
            <a:ext cx="2057400" cy="3733800"/>
          </a:xfrm>
        </p:spPr>
        <p:txBody>
          <a:bodyPr tIns="45720" bIns="45720"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301752" y="384048"/>
            <a:ext cx="2057400" cy="11430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solidFill>
                  <a:srgbClr val="FFFFFF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2590800" cy="685800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563892" y="4337173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381000"/>
            <a:ext cx="2133600" cy="2388889"/>
          </a:xfrm>
          <a:prstGeom prst="rect">
            <a:avLst/>
          </a:prstGeom>
          <a:solidFill>
            <a:schemeClr val="accent1">
              <a:tint val="90000"/>
              <a:satMod val="200000"/>
              <a:alpha val="7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447800" y="0"/>
            <a:ext cx="1175303" cy="633656"/>
          </a:xfrm>
          <a:prstGeom prst="rect">
            <a:avLst/>
          </a:prstGeom>
          <a:solidFill>
            <a:schemeClr val="accent1">
              <a:tint val="60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9403" y="0"/>
            <a:ext cx="2302797" cy="2378511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0" y="3276600"/>
            <a:ext cx="891076" cy="886968"/>
          </a:xfrm>
          <a:prstGeom prst="ellipse">
            <a:avLst/>
          </a:prstGeom>
          <a:solidFill>
            <a:schemeClr val="tx2"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93097" y="1721630"/>
            <a:ext cx="1402570" cy="140257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9600" y="4038600"/>
            <a:ext cx="1554480" cy="1554480"/>
          </a:xfrm>
          <a:prstGeom prst="ellipse">
            <a:avLst/>
          </a:prstGeom>
          <a:solidFill>
            <a:schemeClr val="tx2"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1752600" y="381000"/>
            <a:ext cx="457200" cy="457200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579120" y="2514600"/>
            <a:ext cx="2011680" cy="2011680"/>
          </a:xfrm>
          <a:prstGeom prst="ellipse">
            <a:avLst/>
          </a:prstGeom>
          <a:solidFill>
            <a:schemeClr val="bg2"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0" y="5715000"/>
            <a:ext cx="1600200" cy="1143000"/>
          </a:xfrm>
          <a:prstGeom prst="rect">
            <a:avLst/>
          </a:prstGeom>
          <a:solidFill>
            <a:schemeClr val="accent1">
              <a:shade val="75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1323393" y="5875179"/>
            <a:ext cx="731520" cy="73152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0970" y="5212570"/>
            <a:ext cx="1645430" cy="164543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52400" y="2362200"/>
            <a:ext cx="457200" cy="45720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5448" y="6318504"/>
            <a:ext cx="118872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2057400" cy="11430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solidFill>
                  <a:srgbClr val="FFFFFF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90800" y="0"/>
            <a:ext cx="6553200" cy="5943600"/>
          </a:xfrm>
          <a:solidFill>
            <a:schemeClr val="bg2"/>
          </a:solidFill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600200"/>
            <a:ext cx="2057400" cy="4267200"/>
          </a:xfrm>
        </p:spPr>
        <p:txBody>
          <a:bodyPr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FontTx/>
              <a:buNone/>
              <a:defRPr sz="1600" b="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14400" y="2292526"/>
            <a:ext cx="2743200" cy="2127074"/>
          </a:xfrm>
          <a:prstGeom prst="rect">
            <a:avLst/>
          </a:prstGeom>
          <a:solidFill>
            <a:schemeClr val="accent1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977827" y="5072066"/>
            <a:ext cx="1758141" cy="1739481"/>
          </a:xfrm>
          <a:prstGeom prst="ellipse">
            <a:avLst/>
          </a:prstGeom>
          <a:solidFill>
            <a:schemeClr val="accent1">
              <a:tint val="90000"/>
              <a:shade val="45000"/>
              <a:satMod val="200000"/>
              <a:alpha val="13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0"/>
            <a:ext cx="3886200" cy="3048000"/>
          </a:xfrm>
          <a:prstGeom prst="rect">
            <a:avLst/>
          </a:prstGeom>
          <a:solidFill>
            <a:schemeClr val="accent1"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4114800"/>
            <a:ext cx="2362200" cy="2463018"/>
          </a:xfrm>
          <a:prstGeom prst="rect">
            <a:avLst/>
          </a:prstGeom>
          <a:solidFill>
            <a:schemeClr val="bg2">
              <a:tint val="60000"/>
              <a:alpha val="7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178687" y="2389810"/>
            <a:ext cx="2174118" cy="2174118"/>
          </a:xfrm>
          <a:prstGeom prst="ellipse">
            <a:avLst/>
          </a:prstGeom>
          <a:solidFill>
            <a:schemeClr val="accent1">
              <a:tint val="75000"/>
              <a:shade val="50000"/>
              <a:satMod val="200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384588" y="5842728"/>
            <a:ext cx="1011260" cy="101126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322493" y="1427132"/>
            <a:ext cx="2047390" cy="2047390"/>
          </a:xfrm>
          <a:prstGeom prst="ellipse">
            <a:avLst/>
          </a:prstGeom>
          <a:solidFill>
            <a:srgbClr val="C1E8E4">
              <a:alpha val="10980"/>
            </a:srgb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4300" y="4803322"/>
            <a:ext cx="1959428" cy="1959428"/>
          </a:xfrm>
          <a:prstGeom prst="ellipse">
            <a:avLst/>
          </a:prstGeom>
          <a:solidFill>
            <a:srgbClr val="C1E8E4">
              <a:alpha val="12157"/>
            </a:srgb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2021092" y="4578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72385" y="4626825"/>
            <a:ext cx="1515880" cy="1394583"/>
          </a:xfrm>
          <a:prstGeom prst="ellipse">
            <a:avLst/>
          </a:prstGeom>
          <a:solidFill>
            <a:schemeClr val="accent1">
              <a:tint val="100000"/>
              <a:satMod val="275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906" y="361813"/>
            <a:ext cx="2512694" cy="2388889"/>
          </a:xfrm>
          <a:prstGeom prst="rect">
            <a:avLst/>
          </a:prstGeom>
          <a:solidFill>
            <a:schemeClr val="accent1">
              <a:tint val="90000"/>
              <a:satMod val="200000"/>
              <a:alpha val="7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295400" y="0"/>
            <a:ext cx="1524000" cy="609600"/>
          </a:xfrm>
          <a:prstGeom prst="rect">
            <a:avLst/>
          </a:prstGeom>
          <a:solidFill>
            <a:schemeClr val="accent1">
              <a:tint val="60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59403" y="212289"/>
            <a:ext cx="2022300" cy="2022300"/>
          </a:xfrm>
          <a:prstGeom prst="ellipse">
            <a:avLst/>
          </a:prstGeom>
          <a:solidFill>
            <a:schemeClr val="accent1">
              <a:tint val="100000"/>
              <a:satMod val="275000"/>
              <a:alpha val="15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76200" y="3962400"/>
            <a:ext cx="891076" cy="886968"/>
          </a:xfrm>
          <a:prstGeom prst="ellipse">
            <a:avLst/>
          </a:prstGeom>
          <a:solidFill>
            <a:schemeClr val="accent1">
              <a:tint val="75000"/>
              <a:satMod val="200000"/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121357" y="1507438"/>
            <a:ext cx="1402570" cy="140257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69253" y="466436"/>
            <a:ext cx="1595105" cy="1595105"/>
          </a:xfrm>
          <a:prstGeom prst="ellipse">
            <a:avLst/>
          </a:prstGeom>
          <a:solidFill>
            <a:schemeClr val="accent1">
              <a:tint val="100000"/>
              <a:satMod val="275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189756" y="2967572"/>
            <a:ext cx="3234945" cy="3234944"/>
          </a:xfrm>
          <a:prstGeom prst="ellipse">
            <a:avLst/>
          </a:prstGeom>
          <a:solidFill>
            <a:schemeClr val="accent1">
              <a:tint val="100000"/>
              <a:satMod val="180000"/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562600" y="6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4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951220" y="4665220"/>
            <a:ext cx="2192780" cy="2192780"/>
          </a:xfrm>
          <a:prstGeom prst="ellipse">
            <a:avLst/>
          </a:prstGeom>
          <a:solidFill>
            <a:schemeClr val="accent1">
              <a:tint val="75000"/>
              <a:shade val="50000"/>
              <a:satMod val="200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600200" y="3705807"/>
            <a:ext cx="1195876" cy="1198294"/>
          </a:xfrm>
          <a:prstGeom prst="ellipse">
            <a:avLst/>
          </a:prstGeom>
          <a:solidFill>
            <a:schemeClr val="accent1">
              <a:tint val="75000"/>
              <a:satMod val="200000"/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324600" y="228600"/>
            <a:ext cx="822960" cy="822960"/>
          </a:xfrm>
          <a:prstGeom prst="ellipse">
            <a:avLst/>
          </a:prstGeom>
          <a:solidFill>
            <a:schemeClr val="accent1">
              <a:tint val="90000"/>
              <a:satMod val="275000"/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077200" y="6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4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410200" y="6324600"/>
            <a:ext cx="1524000" cy="533400"/>
          </a:xfrm>
          <a:prstGeom prst="rect">
            <a:avLst/>
          </a:prstGeom>
          <a:solidFill>
            <a:schemeClr val="accent1"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011692" y="6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4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357144"/>
            <a:ext cx="2974848" cy="384048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A4092C27-00AD-4D09-A5D3-891EF24ECF02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357144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55448" y="6315075"/>
            <a:ext cx="1188720" cy="457200"/>
          </a:xfrm>
          <a:prstGeom prst="rect">
            <a:avLst/>
          </a:prstGeom>
          <a:noFill/>
        </p:spPr>
        <p:txBody>
          <a:bodyPr vert="horz" lIns="0" tIns="0" rIns="0" bIns="0" anchor="ctr" anchorCtr="1">
            <a:normAutofit/>
          </a:bodyPr>
          <a:lstStyle>
            <a:lvl1pPr algn="ctr">
              <a:defRPr sz="2800">
                <a:solidFill>
                  <a:schemeClr val="tx2"/>
                </a:solidFill>
              </a:defRPr>
            </a:lvl1pPr>
          </a:lstStyle>
          <a:p>
            <a:fld id="{D1C2C211-EDF6-4F3A-B450-4CC7DFCA97C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sz="38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700"/>
        </a:spcBef>
        <a:buClr>
          <a:schemeClr val="accent2"/>
        </a:buClr>
        <a:buSzPct val="85000"/>
        <a:buFont typeface="Wingdings 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600"/>
        </a:spcBef>
        <a:buClr>
          <a:schemeClr val="accent1"/>
        </a:buClr>
        <a:buSzPct val="85000"/>
        <a:buFont typeface="Wingdings 2"/>
        <a:buChar char="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500"/>
        </a:spcBef>
        <a:buClr>
          <a:schemeClr val="accent3"/>
        </a:buClr>
        <a:buSzPct val="85000"/>
        <a:buFont typeface="Wingdings 2"/>
        <a:buChar char="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400"/>
        </a:spcBef>
        <a:buClr>
          <a:schemeClr val="accent4"/>
        </a:buClr>
        <a:buFont typeface="Wingdings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ct val="20000"/>
        </a:spcBef>
        <a:buClr>
          <a:schemeClr val="accent5"/>
        </a:buClr>
        <a:buFont typeface="Wingdings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ct val="20000"/>
        </a:spcBef>
        <a:buClr>
          <a:schemeClr val="accent5"/>
        </a:buClr>
        <a:buFont typeface="Wingdings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6"/>
        </a:buClr>
        <a:buFont typeface="Wingdings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bin"/><Relationship Id="rId7" Type="http://schemas.openxmlformats.org/officeDocument/2006/relationships/image" Target="http://www.aem-perm.narod.ru/1024x768/images/firedepo22.JPG" TargetMode="External"/><Relationship Id="rId2" Type="http://schemas.openxmlformats.org/officeDocument/2006/relationships/hyperlink" Target="http://www.photostranger.com/gallery/gallery_belorussia/polotsk/imagepages/image6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bin"/><Relationship Id="rId5" Type="http://schemas.openxmlformats.org/officeDocument/2006/relationships/hyperlink" Target="http://www.aem-perm.narod.ru/1024x768/images/firedepo21.JPG" TargetMode="External"/><Relationship Id="rId4" Type="http://schemas.openxmlformats.org/officeDocument/2006/relationships/image" Target="http://images.picsearch.com/is?h4Ve4XdM8pHBDtYiTt2qAJ3gg2wPNM8oOCuKyDN1Pr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aem-perm.narod.ru/1024x768/images/firedepo31.JPG" TargetMode="External"/><Relationship Id="rId5" Type="http://schemas.openxmlformats.org/officeDocument/2006/relationships/image" Target="../media/image30.bin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award.adm.gov.ru/doc/u2424.htm" TargetMode="External"/><Relationship Id="rId3" Type="http://schemas.openxmlformats.org/officeDocument/2006/relationships/hyperlink" Target="http://www.uchportal.ru/" TargetMode="External"/><Relationship Id="rId7" Type="http://schemas.openxmlformats.org/officeDocument/2006/relationships/hyperlink" Target="http://bezopasnost01.narod.ru/" TargetMode="External"/><Relationship Id="rId2" Type="http://schemas.openxmlformats.org/officeDocument/2006/relationships/hyperlink" Target="http://www.mk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io.arcticsu.ru/" TargetMode="External"/><Relationship Id="rId5" Type="http://schemas.openxmlformats.org/officeDocument/2006/relationships/hyperlink" Target="http://festival.1september.ru/" TargetMode="External"/><Relationship Id="rId4" Type="http://schemas.openxmlformats.org/officeDocument/2006/relationships/hyperlink" Target="http://it-n.ru/" TargetMode="External"/><Relationship Id="rId9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8.gif"/><Relationship Id="rId7" Type="http://schemas.openxmlformats.org/officeDocument/2006/relationships/image" Target="../media/image1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5.gif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212976"/>
            <a:ext cx="8208584" cy="273630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Презентацию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«Школа №113»</a:t>
            </a:r>
          </a:p>
          <a:p>
            <a:pPr algn="l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Ново-Савиновского р-на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Шатунова Елена Юрьевна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1440160"/>
          </a:xfrm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4000" dirty="0">
                <a:solidFill>
                  <a:srgbClr val="FFC000"/>
                </a:solidFill>
                <a:effectLst/>
                <a:latin typeface="Arial Black" pitchFamily="34" charset="0"/>
                <a:ea typeface="+mn-ea"/>
                <a:cs typeface="Times New Roman" pitchFamily="18" charset="0"/>
              </a:rPr>
              <a:t>Основные правила пожарной </a:t>
            </a:r>
            <a:r>
              <a:rPr lang="ru-RU" sz="4000" dirty="0" smtClean="0">
                <a:solidFill>
                  <a:srgbClr val="FFC000"/>
                </a:solidFill>
                <a:effectLst/>
                <a:latin typeface="Arial Black" pitchFamily="34" charset="0"/>
                <a:ea typeface="+mn-ea"/>
                <a:cs typeface="Times New Roman" pitchFamily="18" charset="0"/>
              </a:rPr>
              <a:t>безопасности</a:t>
            </a:r>
            <a:endParaRPr lang="ru-RU" sz="4000" dirty="0">
              <a:solidFill>
                <a:srgbClr val="FFC000"/>
              </a:solidFill>
              <a:effectLst/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4139952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448" y="2141240"/>
            <a:ext cx="3808040" cy="4478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34765"/>
            <a:ext cx="4355976" cy="512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32263"/>
            <a:ext cx="4355976" cy="512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2197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Опасность огня: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u="sng" kern="0" dirty="0" smtClean="0">
                <a:solidFill>
                  <a:srgbClr val="FFFFFF"/>
                </a:solidFill>
                <a:latin typeface="Arial"/>
              </a:rPr>
              <a:t>высокая </a:t>
            </a:r>
            <a:r>
              <a:rPr lang="ru-RU" sz="3200" b="1" u="sng" kern="0" dirty="0">
                <a:solidFill>
                  <a:srgbClr val="FFFFFF"/>
                </a:solidFill>
                <a:latin typeface="Arial"/>
              </a:rPr>
              <a:t>температура </a:t>
            </a:r>
            <a:endParaRPr lang="ru-RU" sz="3200" b="1" u="sng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(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вызывает ожоги, смерть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людей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);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      </a:t>
            </a:r>
            <a:r>
              <a:rPr lang="ru-RU" sz="3200" b="1" u="sng" kern="0" dirty="0" smtClean="0">
                <a:solidFill>
                  <a:srgbClr val="FFFFFF"/>
                </a:solidFill>
                <a:latin typeface="Arial"/>
              </a:rPr>
              <a:t>загазованность</a:t>
            </a: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(удушает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, отравляет людей);</a:t>
            </a:r>
            <a:br>
              <a:rPr lang="ru-RU" sz="3200" b="1" kern="0" dirty="0">
                <a:solidFill>
                  <a:srgbClr val="FFFFFF"/>
                </a:solidFill>
                <a:latin typeface="Arial"/>
              </a:rPr>
            </a:br>
            <a:r>
              <a:rPr lang="ru-RU" sz="3200" b="1" u="sng" kern="0" dirty="0" smtClean="0">
                <a:solidFill>
                  <a:srgbClr val="FFFFFF"/>
                </a:solidFill>
                <a:latin typeface="Arial"/>
              </a:rPr>
              <a:t>задымление</a:t>
            </a: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(мешает 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тушить пожар, спасать людей)</a:t>
            </a:r>
            <a:br>
              <a:rPr lang="ru-RU" sz="3200" b="1" kern="0" dirty="0">
                <a:solidFill>
                  <a:srgbClr val="FFFFFF"/>
                </a:solidFill>
                <a:latin typeface="Arial"/>
              </a:rPr>
            </a:br>
            <a:r>
              <a:rPr lang="ru-RU" sz="3200" b="1" u="sng" kern="0" dirty="0" smtClean="0">
                <a:solidFill>
                  <a:srgbClr val="FFFFFF"/>
                </a:solidFill>
                <a:latin typeface="Arial"/>
              </a:rPr>
              <a:t>искры </a:t>
            </a:r>
            <a:r>
              <a:rPr lang="ru-RU" sz="3200" b="1" u="sng" kern="0" dirty="0">
                <a:solidFill>
                  <a:srgbClr val="FFFFFF"/>
                </a:solidFill>
                <a:latin typeface="Arial"/>
              </a:rPr>
              <a:t>и </a:t>
            </a:r>
            <a:r>
              <a:rPr lang="ru-RU" sz="3200" b="1" u="sng" kern="0" dirty="0" smtClean="0">
                <a:solidFill>
                  <a:srgbClr val="FFFFFF"/>
                </a:solidFill>
                <a:latin typeface="Arial"/>
              </a:rPr>
              <a:t>пламя</a:t>
            </a: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( 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вызывают новые очаги возгорания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)</a:t>
            </a:r>
            <a:endParaRPr lang="ru-RU" sz="3200" b="1" kern="0" dirty="0">
              <a:solidFill>
                <a:srgbClr val="FFFFFF"/>
              </a:solidFill>
              <a:latin typeface="Arial"/>
            </a:endParaRPr>
          </a:p>
          <a:p>
            <a:endParaRPr lang="ru-RU" b="1" dirty="0"/>
          </a:p>
        </p:txBody>
      </p:sp>
      <p:pic>
        <p:nvPicPr>
          <p:cNvPr id="5" name="Picture 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335496" cy="248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6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93810"/>
          </a:xfrm>
        </p:spPr>
        <p:txBody>
          <a:bodyPr>
            <a:normAutofit/>
          </a:bodyPr>
          <a:lstStyle/>
          <a:p>
            <a:pPr algn="ctr"/>
            <a:r>
              <a:rPr lang="ru-RU" sz="4800" kern="0" spc="0" dirty="0" smtClean="0">
                <a:solidFill>
                  <a:srgbClr val="FFC000"/>
                </a:solidFill>
                <a:latin typeface="Arial Black"/>
              </a:rPr>
              <a:t>Запомни !</a:t>
            </a:r>
            <a:endParaRPr lang="ru-RU" sz="4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При пожаре </a:t>
            </a: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дым </a:t>
            </a:r>
            <a:r>
              <a:rPr lang="ru-RU" sz="3200" b="1" kern="0" dirty="0" smtClean="0">
                <a:solidFill>
                  <a:srgbClr val="FF3300"/>
                </a:solidFill>
                <a:latin typeface="Arial"/>
              </a:rPr>
              <a:t>гораздо</a:t>
            </a:r>
          </a:p>
          <a:p>
            <a:pPr marL="0" lvl="0" indent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 </a:t>
            </a:r>
            <a:r>
              <a:rPr lang="ru-RU" sz="3200" b="1" kern="0" dirty="0" smtClean="0">
                <a:solidFill>
                  <a:srgbClr val="FF3300"/>
                </a:solidFill>
                <a:latin typeface="Arial"/>
              </a:rPr>
              <a:t>  </a:t>
            </a: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опаснее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огня.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Не пытайся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спрятаться от дыма в шкаф, под кровать.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Опустись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на пол и </a:t>
            </a: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двигайся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к выходу </a:t>
            </a: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ползком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– внизу дыма меньше, прикрыв нос,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рот</a:t>
            </a:r>
          </a:p>
          <a:p>
            <a:pPr marL="0" lvl="0" indent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  </a:t>
            </a:r>
            <a:r>
              <a:rPr lang="ru-RU" sz="3200" b="1" kern="0" dirty="0">
                <a:solidFill>
                  <a:srgbClr val="FF3300"/>
                </a:solidFill>
                <a:latin typeface="Arial"/>
              </a:rPr>
              <a:t>влажным платком.</a:t>
            </a:r>
          </a:p>
          <a:p>
            <a:endParaRPr lang="ru-RU" dirty="0"/>
          </a:p>
        </p:txBody>
      </p:sp>
      <p:pic>
        <p:nvPicPr>
          <p:cNvPr id="4" name="Picture 7" descr="thumb190_200707060250215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2655"/>
            <a:ext cx="2304256" cy="181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j04241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132495"/>
            <a:ext cx="1512168" cy="320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6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kern="0" spc="0" dirty="0" smtClean="0">
                <a:solidFill>
                  <a:srgbClr val="FFC000"/>
                </a:solidFill>
                <a:latin typeface="Arial Black"/>
              </a:rPr>
              <a:t> </a:t>
            </a:r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Ч</a:t>
            </a:r>
            <a:r>
              <a:rPr lang="ru-RU" sz="3600" kern="0" spc="0" dirty="0" smtClean="0">
                <a:solidFill>
                  <a:srgbClr val="FFC000"/>
                </a:solidFill>
                <a:latin typeface="Arial Black"/>
              </a:rPr>
              <a:t>то </a:t>
            </a:r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нельзя делать при пожарах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р</a:t>
            </a:r>
            <a:r>
              <a:rPr lang="ru-RU" b="1" kern="0" smtClean="0">
                <a:solidFill>
                  <a:srgbClr val="FFFFFF"/>
                </a:solidFill>
                <a:latin typeface="Arial"/>
              </a:rPr>
              <a:t>аспахивать </a:t>
            </a:r>
            <a:r>
              <a:rPr lang="ru-RU" b="1" kern="0" dirty="0">
                <a:solidFill>
                  <a:srgbClr val="FFFFFF"/>
                </a:solidFill>
                <a:latin typeface="Arial"/>
              </a:rPr>
              <a:t>окна и двери в </a:t>
            </a:r>
            <a:endParaRPr lang="ru-RU" b="1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b="1" kern="0" dirty="0" smtClean="0">
                <a:solidFill>
                  <a:srgbClr val="FFFFFF"/>
                </a:solidFill>
                <a:latin typeface="Arial"/>
              </a:rPr>
              <a:t>  горящем </a:t>
            </a:r>
            <a:r>
              <a:rPr lang="ru-RU" b="1" kern="0" dirty="0">
                <a:solidFill>
                  <a:srgbClr val="FFFFFF"/>
                </a:solidFill>
                <a:latin typeface="Arial"/>
              </a:rPr>
              <a:t>помещении;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близко подходить к огню из-за </a:t>
            </a:r>
            <a:endParaRPr lang="ru-RU" b="1" kern="0" dirty="0" smtClean="0">
              <a:solidFill>
                <a:srgbClr val="FFFFFF"/>
              </a:solidFill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 smtClean="0">
                <a:solidFill>
                  <a:srgbClr val="FFFFFF"/>
                </a:solidFill>
                <a:latin typeface="Arial"/>
              </a:rPr>
              <a:t>опасности </a:t>
            </a:r>
            <a:r>
              <a:rPr lang="ru-RU" b="1" kern="0" dirty="0">
                <a:solidFill>
                  <a:srgbClr val="FFFFFF"/>
                </a:solidFill>
                <a:latin typeface="Arial"/>
              </a:rPr>
              <a:t>взрывов, обрушения конструкций зданий;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поддаваться панике и мешать тем, кто тушит пожар, спасает имущество;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тушить водой включенные электроприборы, электрощиты и провода</a:t>
            </a:r>
            <a:endParaRPr lang="ru-RU" b="1" dirty="0"/>
          </a:p>
        </p:txBody>
      </p:sp>
      <p:pic>
        <p:nvPicPr>
          <p:cNvPr id="4" name="Picture 4" descr="r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41986"/>
            <a:ext cx="1512168" cy="292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83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41278"/>
          </a:xfrm>
        </p:spPr>
        <p:txBody>
          <a:bodyPr>
            <a:noAutofit/>
          </a:bodyPr>
          <a:lstStyle/>
          <a:p>
            <a:pPr algn="ctr"/>
            <a:r>
              <a:rPr lang="ru-RU" sz="3600" kern="0" spc="0" dirty="0" smtClean="0">
                <a:solidFill>
                  <a:srgbClr val="FFC000"/>
                </a:solidFill>
                <a:latin typeface="Arial Black"/>
              </a:rPr>
              <a:t/>
            </a:r>
            <a:br>
              <a:rPr lang="ru-RU" sz="3600" kern="0" spc="0" dirty="0" smtClean="0">
                <a:solidFill>
                  <a:srgbClr val="FFC000"/>
                </a:solidFill>
                <a:latin typeface="Arial Black"/>
              </a:rPr>
            </a:br>
            <a:r>
              <a:rPr lang="ru-RU" sz="3600" kern="0" spc="0" dirty="0" smtClean="0">
                <a:solidFill>
                  <a:srgbClr val="FFC000"/>
                </a:solidFill>
                <a:latin typeface="Arial Black"/>
              </a:rPr>
              <a:t>Чем </a:t>
            </a:r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тушить огонь:</a:t>
            </a:r>
            <a:br>
              <a:rPr lang="ru-RU" sz="3600" kern="0" spc="0" dirty="0">
                <a:solidFill>
                  <a:srgbClr val="FFC000"/>
                </a:solidFill>
                <a:latin typeface="Arial Black"/>
              </a:rPr>
            </a:b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Вода (кроме электропроводки, нефтепродуктов).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Песок, земля, пена, </a:t>
            </a:r>
            <a:endParaRPr lang="ru-RU" sz="3200" b="1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  </a:t>
            </a:r>
            <a:r>
              <a:rPr lang="ru-RU" sz="3200" b="1" kern="0" dirty="0" err="1" smtClean="0">
                <a:solidFill>
                  <a:srgbClr val="FFFFFF"/>
                </a:solidFill>
                <a:latin typeface="Arial"/>
              </a:rPr>
              <a:t>спецпорошки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Кошма (используется для тушения горюче-смазочных материалов)</a:t>
            </a:r>
          </a:p>
          <a:p>
            <a:endParaRPr lang="ru-RU" dirty="0"/>
          </a:p>
        </p:txBody>
      </p:sp>
      <p:pic>
        <p:nvPicPr>
          <p:cNvPr id="4" name="Picture 4" descr="j01995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446" y="1052736"/>
            <a:ext cx="233757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15701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70896"/>
            <a:ext cx="2809007" cy="197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50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3300"/>
                </a:solidFill>
                <a:latin typeface="Arial Black" pitchFamily="34" charset="0"/>
              </a:rPr>
              <a:t/>
            </a:r>
            <a:br>
              <a:rPr lang="ru-RU" sz="4000" dirty="0">
                <a:solidFill>
                  <a:srgbClr val="FF3300"/>
                </a:solidFill>
                <a:latin typeface="Arial Black" pitchFamily="34" charset="0"/>
              </a:rPr>
            </a:br>
            <a:r>
              <a:rPr lang="ru-RU" sz="4400" b="1" dirty="0" smtClean="0">
                <a:solidFill>
                  <a:srgbClr val="FFC000"/>
                </a:solidFill>
                <a:latin typeface="Arial Black" pitchFamily="34" charset="0"/>
              </a:rPr>
              <a:t>Как потушить одежду, загоревшую на человеке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151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Picture 6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154" y="1161181"/>
            <a:ext cx="2419846" cy="450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1700808"/>
            <a:ext cx="64624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/>
              <a:t>1. Остановите человека.</a:t>
            </a:r>
          </a:p>
          <a:p>
            <a:pPr>
              <a:lnSpc>
                <a:spcPct val="90000"/>
              </a:lnSpc>
            </a:pPr>
            <a:r>
              <a:rPr lang="ru-RU" sz="3600" b="1" dirty="0"/>
              <a:t>2.Повалите его на землю.</a:t>
            </a:r>
          </a:p>
          <a:p>
            <a:pPr>
              <a:lnSpc>
                <a:spcPct val="90000"/>
              </a:lnSpc>
            </a:pPr>
            <a:r>
              <a:rPr lang="ru-RU" sz="3600" b="1" dirty="0"/>
              <a:t>3. Погасите горящую одежду водой(снегом). При их отсутствии накиньте на горящего человека одеяло(пальто), оставив голову открытой, чтобы не задохнулся от продуктов горения.</a:t>
            </a:r>
          </a:p>
        </p:txBody>
      </p:sp>
    </p:spTree>
    <p:extLst>
      <p:ext uri="{BB962C8B-B14F-4D97-AF65-F5344CB8AC3E}">
        <p14:creationId xmlns:p14="http://schemas.microsoft.com/office/powerpoint/2010/main" val="33175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1340769"/>
          </a:xfrm>
        </p:spPr>
        <p:txBody>
          <a:bodyPr>
            <a:normAutofit fontScale="90000"/>
          </a:bodyPr>
          <a:lstStyle/>
          <a:p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/>
            </a:r>
            <a:br>
              <a:rPr lang="ru-RU" sz="4000" kern="0" spc="0" dirty="0" smtClean="0">
                <a:solidFill>
                  <a:srgbClr val="FFC000"/>
                </a:solidFill>
                <a:latin typeface="Arial Black"/>
              </a:rPr>
            </a:br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>Первая </a:t>
            </a:r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помощь при </a:t>
            </a:r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/>
            </a:r>
            <a:br>
              <a:rPr lang="ru-RU" sz="4000" kern="0" spc="0" dirty="0" smtClean="0">
                <a:solidFill>
                  <a:srgbClr val="FFC000"/>
                </a:solidFill>
                <a:latin typeface="Arial Black"/>
              </a:rPr>
            </a:br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>ожогах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00134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14" descr="SPID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7284"/>
            <a:ext cx="2016224" cy="176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5003800" y="2204864"/>
            <a:ext cx="377190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400" b="1" dirty="0">
                <a:latin typeface="Arial" charset="0"/>
              </a:rPr>
              <a:t>Охладить проточной </a:t>
            </a:r>
            <a:r>
              <a:rPr lang="ru-RU" sz="2400" b="1" dirty="0" smtClean="0">
                <a:latin typeface="Arial" charset="0"/>
              </a:rPr>
              <a:t>водой (</a:t>
            </a:r>
            <a:r>
              <a:rPr lang="ru-RU" sz="2400" b="1" dirty="0">
                <a:latin typeface="Arial" charset="0"/>
              </a:rPr>
              <a:t>льдом)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400" b="1" dirty="0">
                <a:latin typeface="Arial" charset="0"/>
              </a:rPr>
              <a:t>Не отрывать прилипшую одежду.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400" b="1" dirty="0">
                <a:latin typeface="Arial" charset="0"/>
              </a:rPr>
              <a:t>Не прокалывать пузыри.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400" b="1" dirty="0">
                <a:latin typeface="Arial" charset="0"/>
              </a:rPr>
              <a:t>Наложить повязку.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400" b="1" dirty="0">
                <a:latin typeface="Arial" charset="0"/>
              </a:rPr>
              <a:t>Позвонить в «Скорую помощь» 			</a:t>
            </a:r>
            <a:r>
              <a:rPr lang="ru-RU" sz="5400" b="1" dirty="0">
                <a:solidFill>
                  <a:srgbClr val="FF3300"/>
                </a:solidFill>
                <a:latin typeface="Arial" charset="0"/>
              </a:rPr>
              <a:t>03</a:t>
            </a:r>
          </a:p>
        </p:txBody>
      </p:sp>
      <p:pic>
        <p:nvPicPr>
          <p:cNvPr id="6" name="Picture 16" descr="ozh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" y="1312609"/>
            <a:ext cx="2256127" cy="189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1 помощ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572" y="2924944"/>
            <a:ext cx="256111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скорая помощ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4753303"/>
            <a:ext cx="2752635" cy="20882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56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749794"/>
          </a:xfrm>
        </p:spPr>
        <p:txBody>
          <a:bodyPr/>
          <a:lstStyle/>
          <a:p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Разрешается -</a:t>
            </a:r>
            <a:r>
              <a:rPr lang="ru-RU" sz="3600" kern="0" spc="0" dirty="0">
                <a:solidFill>
                  <a:srgbClr val="CCECFF"/>
                </a:solidFill>
                <a:latin typeface="Arial Black"/>
              </a:rPr>
              <a:t> </a:t>
            </a:r>
            <a:r>
              <a:rPr lang="ru-RU" sz="3600" kern="0" spc="0" dirty="0">
                <a:solidFill>
                  <a:srgbClr val="FF3300"/>
                </a:solidFill>
                <a:latin typeface="Arial Black"/>
              </a:rPr>
              <a:t>запрещается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115272"/>
          </a:xfr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Бросать горящие спички, окурки в помещениях.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Небрежно, беспечно обращаться с огнём.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Защищать дом от пожара.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В случае возникновения пожара вызвать пожарную охрану.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Включать в одну розетку большое количество потребителей тока.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Знать план эвакуации на случай </a:t>
            </a:r>
            <a:endParaRPr lang="ru-RU" b="1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b="1" kern="0" dirty="0" smtClean="0">
                <a:solidFill>
                  <a:srgbClr val="FFFFFF"/>
                </a:solidFill>
                <a:latin typeface="Arial"/>
              </a:rPr>
              <a:t>  пожара</a:t>
            </a:r>
            <a:endParaRPr lang="ru-RU" b="1" kern="0" dirty="0">
              <a:solidFill>
                <a:srgbClr val="FFFFFF"/>
              </a:solidFill>
              <a:latin typeface="Arial"/>
            </a:endParaRPr>
          </a:p>
          <a:p>
            <a:endParaRPr lang="ru-RU" b="1" dirty="0"/>
          </a:p>
        </p:txBody>
      </p:sp>
      <p:pic>
        <p:nvPicPr>
          <p:cNvPr id="5" name="Picture 4" descr="r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66252"/>
            <a:ext cx="1512168" cy="292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4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9109"/>
            <a:ext cx="8229600" cy="1071845"/>
          </a:xfrm>
        </p:spPr>
        <p:txBody>
          <a:bodyPr/>
          <a:lstStyle/>
          <a:p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Разрешается -</a:t>
            </a:r>
            <a:r>
              <a:rPr lang="ru-RU" sz="3600" kern="0" spc="0" dirty="0">
                <a:solidFill>
                  <a:srgbClr val="CCECFF"/>
                </a:solidFill>
                <a:latin typeface="Arial Black"/>
              </a:rPr>
              <a:t> </a:t>
            </a:r>
            <a:r>
              <a:rPr lang="ru-RU" sz="3600" kern="0" spc="0" dirty="0">
                <a:solidFill>
                  <a:srgbClr val="FF3300"/>
                </a:solidFill>
                <a:latin typeface="Arial Black"/>
              </a:rPr>
              <a:t>запрещается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43264"/>
          </a:xfr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Пользоваться утюгами, плитками, чайниками без подставок из несгораемых материалов.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Встречать пожарных и сообщать им об очаге пожара.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Вывести из горящего помещения людей, детей.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Пользоваться повреждёнными </a:t>
            </a:r>
            <a:endParaRPr lang="ru-RU" b="1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b="1" kern="0" dirty="0" smtClean="0">
                <a:solidFill>
                  <a:srgbClr val="FFFFFF"/>
                </a:solidFill>
                <a:latin typeface="Arial"/>
              </a:rPr>
              <a:t>   розетками</a:t>
            </a:r>
            <a:r>
              <a:rPr lang="ru-RU" b="1" kern="0" dirty="0">
                <a:solidFill>
                  <a:srgbClr val="FFFFFF"/>
                </a:solidFill>
                <a:latin typeface="Arial"/>
              </a:rPr>
              <a:t>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Подавать сигнал тревоги.</a:t>
            </a:r>
          </a:p>
          <a:p>
            <a:endParaRPr lang="ru-RU" b="1" dirty="0"/>
          </a:p>
        </p:txBody>
      </p:sp>
      <p:pic>
        <p:nvPicPr>
          <p:cNvPr id="6" name="Picture 4" descr="r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789040"/>
            <a:ext cx="1512168" cy="292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55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9381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latin typeface="Arial Black" pitchFamily="34" charset="0"/>
              </a:rPr>
              <a:t>Статистика пожаров </a:t>
            </a:r>
            <a:endParaRPr lang="ru-RU" sz="4400" b="1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229600" cy="5328592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Только в марте этого</a:t>
            </a:r>
          </a:p>
          <a:p>
            <a:pPr marL="0" indent="0">
              <a:buNone/>
            </a:pPr>
            <a:r>
              <a:rPr lang="ru-RU" sz="4000" b="1" dirty="0"/>
              <a:t>г</a:t>
            </a:r>
            <a:r>
              <a:rPr lang="ru-RU" sz="4000" b="1" dirty="0" smtClean="0"/>
              <a:t>ода  на пожары врачи «Скорой </a:t>
            </a:r>
          </a:p>
          <a:p>
            <a:pPr marL="0" indent="0">
              <a:buNone/>
            </a:pPr>
            <a:r>
              <a:rPr lang="ru-RU" sz="4000" b="1" dirty="0" smtClean="0"/>
              <a:t>помощи» выезжали </a:t>
            </a:r>
          </a:p>
          <a:p>
            <a:pPr marL="0" indent="0">
              <a:buNone/>
            </a:pPr>
            <a:r>
              <a:rPr lang="ru-RU" sz="4000" b="1" dirty="0" smtClean="0"/>
              <a:t>25 раз, пострадало</a:t>
            </a:r>
          </a:p>
          <a:p>
            <a:pPr marL="0" indent="0">
              <a:buNone/>
            </a:pPr>
            <a:r>
              <a:rPr lang="ru-RU" sz="4000" b="1" dirty="0" smtClean="0"/>
              <a:t>5 человек.</a:t>
            </a:r>
            <a:endParaRPr lang="ru-RU" sz="4000" b="1" dirty="0"/>
          </a:p>
        </p:txBody>
      </p:sp>
      <p:pic>
        <p:nvPicPr>
          <p:cNvPr id="1026" name="Picture 2" descr="C:\Users\Никита\Desktop\пожары\денис дектяре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2780928"/>
            <a:ext cx="3282081" cy="282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кита\Desktop\пожары\2013-03-12_0008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045" y="188640"/>
            <a:ext cx="216024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191681"/>
            <a:ext cx="3285232" cy="2542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348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21802"/>
          </a:xfrm>
        </p:spPr>
        <p:txBody>
          <a:bodyPr/>
          <a:lstStyle/>
          <a:p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История пожарного дела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899248"/>
          </a:xfrm>
        </p:spPr>
        <p:txBody>
          <a:bodyPr/>
          <a:lstStyle/>
          <a:p>
            <a:pPr marL="0" lvl="0" indent="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На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площади </a:t>
            </a:r>
            <a:endParaRPr lang="ru-RU" sz="2400" b="1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базарной,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На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каланче </a:t>
            </a:r>
            <a:endParaRPr lang="ru-RU" sz="2400" b="1" kern="0" dirty="0" smtClean="0">
              <a:solidFill>
                <a:srgbClr val="FFFFFF"/>
              </a:solidFill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Пожарной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    Круглые сутки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	</a:t>
            </a: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         Дозорный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из будки </a:t>
            </a:r>
            <a:endParaRPr lang="ru-RU" sz="2400" b="1" kern="0" dirty="0" smtClean="0">
              <a:solidFill>
                <a:srgbClr val="FFFFFF"/>
              </a:solidFill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  Поглядывает </a:t>
            </a:r>
            <a:endParaRPr lang="ru-RU" sz="2400" b="1" kern="0" dirty="0">
              <a:solidFill>
                <a:srgbClr val="FFFFFF"/>
              </a:solidFill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    </a:t>
            </a: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  На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север, на юг, 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    </a:t>
            </a: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            На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запад, на восток – </a:t>
            </a:r>
            <a:endParaRPr lang="ru-RU" sz="2400" b="1" kern="0" dirty="0" smtClean="0">
              <a:solidFill>
                <a:srgbClr val="FFFFFF"/>
              </a:solidFill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                 Невиден </a:t>
            </a: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ли дымок.</a:t>
            </a:r>
          </a:p>
          <a:p>
            <a:pPr algn="ctr"/>
            <a:endParaRPr lang="ru-RU" dirty="0"/>
          </a:p>
        </p:txBody>
      </p:sp>
      <p:pic>
        <p:nvPicPr>
          <p:cNvPr id="4" name="Picture 6" descr="http://images.picsearch.com/is?h4Ve4XdM8pHBDtYiTt2qAJ3gg2wPNM8oOCuKyDN1Pr4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341438"/>
            <a:ext cx="2953023" cy="44486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 descr="http://www.aem-perm.narod.ru/1024x768/images/firedepo22.JPG">
            <a:hlinkClick r:id="rId5"/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614" y="1341438"/>
            <a:ext cx="2054369" cy="22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40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C000"/>
                </a:solidFill>
                <a:latin typeface="Arial Black" pitchFamily="34" charset="0"/>
              </a:rPr>
              <a:t>Цели:</a:t>
            </a:r>
            <a:endParaRPr lang="ru-RU" sz="4400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Познакомиться с правилами поведения при пожаре.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Учиться быстро действовать в экстремальной ситуации..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Развивать уверенность и чувство взаимопомощи.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179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93810"/>
          </a:xfrm>
        </p:spPr>
        <p:txBody>
          <a:bodyPr/>
          <a:lstStyle/>
          <a:p>
            <a:r>
              <a:rPr lang="ru-RU" sz="2400" kern="0" spc="0" dirty="0">
                <a:solidFill>
                  <a:srgbClr val="FFC000"/>
                </a:solidFill>
                <a:latin typeface="Arial Black"/>
              </a:rPr>
              <a:t>В пожарной части стояли повозки с бочками с водой, баграми, лестницами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Picture 12" descr="firedepo6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35571"/>
            <a:ext cx="3628881" cy="25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firedepo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32" y="1340768"/>
            <a:ext cx="368207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firedepo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06862"/>
            <a:ext cx="3744019" cy="260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http://www.aem-perm.narod.ru/1024x768/images/firedepo31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796" y="4106862"/>
            <a:ext cx="3682080" cy="260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06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21802"/>
          </a:xfrm>
        </p:spPr>
        <p:txBody>
          <a:bodyPr/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Летят как на пожар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Picture 13" descr="пожарная машина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340768"/>
            <a:ext cx="3293049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пожарное авто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9992" y="1268760"/>
            <a:ext cx="3312368" cy="24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пожарная машина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732" y="3789363"/>
            <a:ext cx="3437468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пожарное ав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2020" y="4077072"/>
            <a:ext cx="3784743" cy="229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12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Одежда пожарных защищает их от огня и едкого дыма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Picture 8" descr="одежда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850" y="1988839"/>
            <a:ext cx="2149910" cy="330755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733" y="1340768"/>
            <a:ext cx="3357562" cy="241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 descr="51107_ma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4812" y="4004468"/>
            <a:ext cx="3384550" cy="273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9" descr="пожа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1916832"/>
            <a:ext cx="23876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94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</a:rPr>
              <a:t>Музей пожарной охраны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err="1" smtClean="0"/>
              <a:t>г.Казань</a:t>
            </a:r>
            <a:r>
              <a:rPr lang="ru-RU" sz="2700" b="1" dirty="0" smtClean="0"/>
              <a:t> ул. Кожевенная д.20</a:t>
            </a:r>
            <a:endParaRPr lang="ru-RU" sz="2700" b="1" dirty="0"/>
          </a:p>
        </p:txBody>
      </p:sp>
      <p:pic>
        <p:nvPicPr>
          <p:cNvPr id="1026" name="Picture 2" descr="C:\Users\Елена Юрьевна\Desktop\пожары\музей пожарного дел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48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33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74979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Экспонаты музея</a:t>
            </a:r>
            <a:endParaRPr lang="ru-RU" sz="4400" b="1" dirty="0">
              <a:solidFill>
                <a:srgbClr val="FFC000"/>
              </a:solidFill>
            </a:endParaRPr>
          </a:p>
        </p:txBody>
      </p:sp>
      <p:pic>
        <p:nvPicPr>
          <p:cNvPr id="2051" name="Picture 3" descr="C:\Users\Елена Юрьевна\Desktop\пожары\экспозиция музея\214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4" y="908720"/>
            <a:ext cx="909597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89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21802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rgbClr val="FFC000"/>
                </a:solidFill>
              </a:rPr>
              <a:t>Экспонаты музея</a:t>
            </a:r>
            <a:endParaRPr lang="ru-RU" dirty="0"/>
          </a:p>
        </p:txBody>
      </p:sp>
      <p:pic>
        <p:nvPicPr>
          <p:cNvPr id="3074" name="Picture 2" descr="C:\Users\Елена Юрьевна\Desktop\пожары\экспозиция музея\1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104456" cy="242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Елена Юрьевна\Desktop\пожары\экспозиция музея\1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8"/>
            <a:ext cx="3960440" cy="275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Елена Юрьевна\Desktop\пожары\экспозиция музея\1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24028"/>
            <a:ext cx="2808312" cy="303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Елена Юрьевна\Desktop\пожары\экспозиция музея\1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41764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44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54968"/>
          </a:xfrm>
        </p:spPr>
        <p:txBody>
          <a:bodyPr>
            <a:noAutofit/>
          </a:bodyPr>
          <a:lstStyle/>
          <a:p>
            <a:pPr algn="ctr"/>
            <a:r>
              <a:rPr lang="ru-RU" sz="3600" b="1" spc="0" dirty="0">
                <a:solidFill>
                  <a:srgbClr val="FFC000"/>
                </a:solidFill>
                <a:latin typeface="Arial" charset="0"/>
                <a:ea typeface="+mn-ea"/>
                <a:cs typeface="+mn-cs"/>
              </a:rPr>
              <a:t>Как правильно вызвать пожарную охрану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4" name="WordArt 4"/>
          <p:cNvSpPr>
            <a:spLocks noGrp="1" noChangeArrowheads="1" noChangeShapeType="1" noTextEdit="1"/>
          </p:cNvSpPr>
          <p:nvPr>
            <p:ph sz="quarter" idx="1"/>
          </p:nvPr>
        </p:nvSpPr>
        <p:spPr bwMode="auto">
          <a:xfrm>
            <a:off x="1691680" y="1628800"/>
            <a:ext cx="5472608" cy="46832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 smtClean="0">
                <a:ln w="9525">
                  <a:solidFill>
                    <a:srgbClr val="6D6FC7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Arial"/>
                <a:cs typeface="Arial"/>
              </a:rPr>
              <a:t>01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628801"/>
            <a:ext cx="784887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3200" b="1" dirty="0" smtClean="0">
                <a:latin typeface="Arial" charset="0"/>
              </a:rPr>
              <a:t>Набрав номер телефона, четко назвать место и адрес пожара, что горит.</a:t>
            </a:r>
          </a:p>
          <a:p>
            <a:pPr marL="342900" indent="-342900">
              <a:buFontTx/>
              <a:buAutoNum type="arabicPeriod"/>
            </a:pPr>
            <a:r>
              <a:rPr lang="ru-RU" sz="3200" b="1" dirty="0" smtClean="0">
                <a:latin typeface="Arial" charset="0"/>
              </a:rPr>
              <a:t>Сообщить какой дом (жилой или нет), сколько в нем этажей или квартир.</a:t>
            </a:r>
          </a:p>
          <a:p>
            <a:pPr marL="342900" indent="-342900">
              <a:buFontTx/>
              <a:buAutoNum type="arabicPeriod"/>
            </a:pPr>
            <a:r>
              <a:rPr lang="ru-RU" sz="3200" b="1" dirty="0" smtClean="0">
                <a:latin typeface="Arial" charset="0"/>
              </a:rPr>
              <a:t>Назвать свою фамилию, имя и номер телефона, с которого вы звоните</a:t>
            </a:r>
          </a:p>
          <a:p>
            <a:pPr marL="342900" indent="-342900">
              <a:buFontTx/>
              <a:buAutoNum type="arabicPeriod"/>
            </a:pPr>
            <a:endParaRPr lang="ru-RU" sz="3200" dirty="0" smtClean="0">
              <a:latin typeface="Arial" charset="0"/>
            </a:endParaRPr>
          </a:p>
          <a:p>
            <a:pPr marL="342900" indent="-342900">
              <a:buAutoNum type="arabicPeriod"/>
            </a:pPr>
            <a:endParaRPr lang="ru-RU" sz="3200" dirty="0" smtClean="0">
              <a:latin typeface="Arial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105835"/>
            <a:ext cx="6102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7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А вам известны герои пожарники?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412775"/>
            <a:ext cx="3600400" cy="53285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12776"/>
            <a:ext cx="367240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803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1037826"/>
          </a:xfrm>
        </p:spPr>
        <p:txBody>
          <a:bodyPr/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Дети – </a:t>
            </a:r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>герои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/>
              <a:t>Санкт-Петербург</a:t>
            </a:r>
          </a:p>
          <a:p>
            <a:pPr marL="0" indent="0">
              <a:buNone/>
            </a:pPr>
            <a:r>
              <a:rPr lang="ru-RU" sz="3200" b="1" dirty="0" smtClean="0"/>
              <a:t>13-летнему подростку</a:t>
            </a:r>
          </a:p>
          <a:p>
            <a:pPr marL="0" indent="0">
              <a:buNone/>
            </a:pPr>
            <a:r>
              <a:rPr lang="ru-RU" sz="3200" b="1" dirty="0" smtClean="0"/>
              <a:t>Алексею Киселеву</a:t>
            </a:r>
          </a:p>
          <a:p>
            <a:pPr marL="0" indent="0">
              <a:buNone/>
            </a:pPr>
            <a:r>
              <a:rPr lang="ru-RU" sz="3200" b="1" dirty="0"/>
              <a:t>в</a:t>
            </a:r>
            <a:r>
              <a:rPr lang="ru-RU" sz="3200" b="1" dirty="0" smtClean="0"/>
              <a:t>ручена медаль </a:t>
            </a:r>
            <a:r>
              <a:rPr lang="ru-RU" sz="3200" b="1" dirty="0" smtClean="0">
                <a:solidFill>
                  <a:srgbClr val="FF0000"/>
                </a:solidFill>
              </a:rPr>
              <a:t>«За отвагу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</a:rPr>
              <a:t>а пожаре»</a:t>
            </a:r>
            <a:r>
              <a:rPr lang="ru-RU" sz="3200" b="1" dirty="0" smtClean="0"/>
              <a:t>. Школьник</a:t>
            </a:r>
          </a:p>
          <a:p>
            <a:pPr marL="0" indent="0">
              <a:buNone/>
            </a:pPr>
            <a:r>
              <a:rPr lang="ru-RU" sz="3200" b="1" dirty="0"/>
              <a:t>в</a:t>
            </a:r>
            <a:r>
              <a:rPr lang="ru-RU" sz="3200" b="1" dirty="0" smtClean="0"/>
              <a:t>ынес из горящей </a:t>
            </a:r>
          </a:p>
          <a:p>
            <a:pPr marL="0" indent="0">
              <a:buNone/>
            </a:pPr>
            <a:r>
              <a:rPr lang="ru-RU" sz="3200" b="1" dirty="0"/>
              <a:t>к</a:t>
            </a:r>
            <a:r>
              <a:rPr lang="ru-RU" sz="3200" b="1" dirty="0" smtClean="0"/>
              <a:t>вартиры двух детей – </a:t>
            </a:r>
          </a:p>
          <a:p>
            <a:pPr marL="0" indent="0">
              <a:buNone/>
            </a:pPr>
            <a:r>
              <a:rPr lang="ru-RU" sz="3200" b="1" dirty="0" smtClean="0"/>
              <a:t>6 месяцев и 2 года.</a:t>
            </a:r>
            <a:endParaRPr lang="ru-RU" sz="3200" b="1" dirty="0"/>
          </a:p>
        </p:txBody>
      </p:sp>
      <p:pic>
        <p:nvPicPr>
          <p:cNvPr id="4" name="Picture 6" descr="за отвагу на пож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679" y="116632"/>
            <a:ext cx="1512491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1211038041_kiselevalesha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188" y="2322066"/>
            <a:ext cx="3024982" cy="453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84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935373"/>
          </a:xfrm>
        </p:spPr>
        <p:txBody>
          <a:bodyPr/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Дети – </a:t>
            </a:r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>герои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2296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/>
              <a:t>Ученица 2 класса</a:t>
            </a:r>
          </a:p>
          <a:p>
            <a:pPr marL="0" indent="0">
              <a:buNone/>
            </a:pPr>
            <a:r>
              <a:rPr lang="ru-RU" sz="3200" b="1" dirty="0" smtClean="0"/>
              <a:t>Виктория </a:t>
            </a:r>
            <a:r>
              <a:rPr lang="ru-RU" sz="3200" b="1" dirty="0" err="1" smtClean="0"/>
              <a:t>Бриленко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/>
              <a:t>н</a:t>
            </a:r>
            <a:r>
              <a:rPr lang="ru-RU" sz="3200" b="1" dirty="0" smtClean="0"/>
              <a:t>аграждена медалью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«За отвагу на пожаре».</a:t>
            </a:r>
          </a:p>
          <a:p>
            <a:pPr marL="0" indent="0">
              <a:buNone/>
            </a:pPr>
            <a:r>
              <a:rPr lang="ru-RU" sz="3200" b="1" dirty="0" smtClean="0"/>
              <a:t>Девочка спасла из</a:t>
            </a:r>
          </a:p>
          <a:p>
            <a:pPr marL="0" indent="0">
              <a:buNone/>
            </a:pPr>
            <a:r>
              <a:rPr lang="ru-RU" sz="3200" b="1" dirty="0"/>
              <a:t>г</a:t>
            </a:r>
            <a:r>
              <a:rPr lang="ru-RU" sz="3200" b="1" dirty="0" smtClean="0"/>
              <a:t>орящего дома свою</a:t>
            </a:r>
          </a:p>
          <a:p>
            <a:pPr marL="0" indent="0">
              <a:buNone/>
            </a:pPr>
            <a:r>
              <a:rPr lang="ru-RU" sz="3200" b="1" dirty="0"/>
              <a:t>п</a:t>
            </a:r>
            <a:r>
              <a:rPr lang="ru-RU" sz="3200" b="1" dirty="0" smtClean="0"/>
              <a:t>одругу и ее младших</a:t>
            </a:r>
          </a:p>
          <a:p>
            <a:pPr marL="0" indent="0">
              <a:buNone/>
            </a:pPr>
            <a:r>
              <a:rPr lang="ru-RU" sz="3200" b="1" dirty="0"/>
              <a:t>б</a:t>
            </a:r>
            <a:r>
              <a:rPr lang="ru-RU" sz="3200" b="1" dirty="0" smtClean="0"/>
              <a:t>рата и сестру.</a:t>
            </a:r>
          </a:p>
          <a:p>
            <a:endParaRPr lang="ru-RU" dirty="0"/>
          </a:p>
        </p:txBody>
      </p:sp>
      <p:pic>
        <p:nvPicPr>
          <p:cNvPr id="4" name="Picture 8" descr="за отвагу на пож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751" y="136243"/>
            <a:ext cx="1875255" cy="257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вика Брилен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268" y="3068960"/>
            <a:ext cx="3988966" cy="352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90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kern="0" spc="0" dirty="0">
                <a:solidFill>
                  <a:srgbClr val="FFC000"/>
                </a:solidFill>
                <a:latin typeface="Arial Black"/>
              </a:rPr>
              <a:t>О чём узнаем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Блок-схема: подготовка 3"/>
          <p:cNvSpPr/>
          <p:nvPr/>
        </p:nvSpPr>
        <p:spPr>
          <a:xfrm>
            <a:off x="568815" y="1430488"/>
            <a:ext cx="5940660" cy="684656"/>
          </a:xfrm>
          <a:prstGeom prst="flowChartPreparati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Огонь и древний человек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2843808" y="2332820"/>
            <a:ext cx="5760640" cy="612648"/>
          </a:xfrm>
          <a:prstGeom prst="flowChartPreparati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Огонь друг или враг?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подготовка 7"/>
          <p:cNvSpPr/>
          <p:nvPr/>
        </p:nvSpPr>
        <p:spPr>
          <a:xfrm>
            <a:off x="539551" y="3140968"/>
            <a:ext cx="6120681" cy="1008112"/>
          </a:xfrm>
          <a:prstGeom prst="flowChartPreparati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Опасность возникновения пожаров и меры предосторожности</a:t>
            </a:r>
            <a:endParaRPr lang="ru-RU" sz="2000" b="1" dirty="0"/>
          </a:p>
        </p:txBody>
      </p:sp>
      <p:sp>
        <p:nvSpPr>
          <p:cNvPr id="9" name="Блок-схема: подготовка 8"/>
          <p:cNvSpPr/>
          <p:nvPr/>
        </p:nvSpPr>
        <p:spPr>
          <a:xfrm>
            <a:off x="2699792" y="4294256"/>
            <a:ext cx="5904656" cy="612648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История пожарного дела</a:t>
            </a:r>
            <a:endParaRPr lang="ru-RU" sz="2000" b="1" dirty="0"/>
          </a:p>
        </p:txBody>
      </p:sp>
      <p:sp>
        <p:nvSpPr>
          <p:cNvPr id="10" name="Блок-схема: подготовка 9"/>
          <p:cNvSpPr/>
          <p:nvPr/>
        </p:nvSpPr>
        <p:spPr>
          <a:xfrm>
            <a:off x="431539" y="5085184"/>
            <a:ext cx="6336704" cy="792088"/>
          </a:xfrm>
          <a:prstGeom prst="flowChartPreparati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Техника противопожарной безопасности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7448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935373"/>
          </a:xfrm>
        </p:spPr>
        <p:txBody>
          <a:bodyPr/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Дети – </a:t>
            </a:r>
            <a:r>
              <a:rPr lang="ru-RU" sz="4000" kern="0" spc="0" dirty="0" smtClean="0">
                <a:solidFill>
                  <a:srgbClr val="FFC000"/>
                </a:solidFill>
                <a:latin typeface="Arial Black"/>
              </a:rPr>
              <a:t>герои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2296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/>
              <a:t>Краснодарский край</a:t>
            </a:r>
          </a:p>
          <a:p>
            <a:pPr marL="0" indent="0">
              <a:buNone/>
            </a:pPr>
            <a:r>
              <a:rPr lang="ru-RU" sz="3200" b="1" dirty="0" smtClean="0"/>
              <a:t>12-летний  Станислав </a:t>
            </a:r>
            <a:r>
              <a:rPr lang="ru-RU" sz="3200" b="1" dirty="0" err="1" smtClean="0"/>
              <a:t>Слынько</a:t>
            </a:r>
            <a:r>
              <a:rPr lang="ru-RU" sz="3200" b="1" dirty="0" smtClean="0"/>
              <a:t>,</a:t>
            </a:r>
          </a:p>
          <a:p>
            <a:pPr marL="0" indent="0">
              <a:buNone/>
            </a:pPr>
            <a:r>
              <a:rPr lang="ru-RU" sz="3200" b="1" dirty="0" smtClean="0"/>
              <a:t>не растерявшись в </a:t>
            </a:r>
          </a:p>
          <a:p>
            <a:pPr marL="0" indent="0">
              <a:buNone/>
            </a:pPr>
            <a:r>
              <a:rPr lang="ru-RU" sz="3200" b="1" dirty="0"/>
              <a:t>к</a:t>
            </a:r>
            <a:r>
              <a:rPr lang="ru-RU" sz="3200" b="1" dirty="0" smtClean="0"/>
              <a:t>ритической </a:t>
            </a:r>
            <a:r>
              <a:rPr lang="ru-RU" sz="3200" b="1" dirty="0"/>
              <a:t>с</a:t>
            </a:r>
            <a:r>
              <a:rPr lang="ru-RU" sz="3200" b="1" dirty="0" smtClean="0"/>
              <a:t>итуации, </a:t>
            </a:r>
          </a:p>
          <a:p>
            <a:pPr marL="0" indent="0">
              <a:buNone/>
            </a:pPr>
            <a:r>
              <a:rPr lang="ru-RU" sz="3200" b="1" dirty="0" smtClean="0"/>
              <a:t>спас всех домочадцев </a:t>
            </a:r>
          </a:p>
          <a:p>
            <a:pPr marL="0" indent="0">
              <a:buNone/>
            </a:pPr>
            <a:r>
              <a:rPr lang="ru-RU" sz="3200" b="1" dirty="0" smtClean="0"/>
              <a:t>от пожара. Он был </a:t>
            </a:r>
          </a:p>
          <a:p>
            <a:pPr marL="0" indent="0">
              <a:buNone/>
            </a:pPr>
            <a:r>
              <a:rPr lang="ru-RU" sz="3200" b="1" dirty="0" smtClean="0"/>
              <a:t>награжден  медалью</a:t>
            </a:r>
          </a:p>
          <a:p>
            <a:pPr marL="0" lvl="0" indent="0">
              <a:buClr>
                <a:srgbClr val="B4BC4C"/>
              </a:buClr>
              <a:buNone/>
            </a:pPr>
            <a:r>
              <a:rPr lang="ru-RU" sz="3200" b="1" dirty="0">
                <a:solidFill>
                  <a:srgbClr val="FF0000"/>
                </a:solidFill>
              </a:rPr>
              <a:t>«За отвагу на пожаре».</a:t>
            </a:r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" name="Picture 8" descr="за отвагу на пож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777" y="136243"/>
            <a:ext cx="1629229" cy="235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140968"/>
            <a:ext cx="384495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735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1037826"/>
          </a:xfrm>
        </p:spPr>
        <p:txBody>
          <a:bodyPr/>
          <a:lstStyle/>
          <a:p>
            <a:pPr algn="ctr"/>
            <a:r>
              <a:rPr lang="ru-RU" sz="4000" kern="0" spc="0" dirty="0">
                <a:solidFill>
                  <a:srgbClr val="FFC000"/>
                </a:solidFill>
                <a:latin typeface="Arial Black"/>
              </a:rPr>
              <a:t>Дети – герои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 smtClean="0"/>
              <a:t>Республика Саха (Якутия)</a:t>
            </a:r>
          </a:p>
          <a:p>
            <a:pPr marL="0" indent="0">
              <a:buNone/>
            </a:pPr>
            <a:r>
              <a:rPr lang="ru-RU" sz="3200" b="1" dirty="0" smtClean="0"/>
              <a:t>Ученик четвертого класса</a:t>
            </a:r>
          </a:p>
          <a:p>
            <a:pPr marL="0" indent="0">
              <a:buNone/>
            </a:pPr>
            <a:r>
              <a:rPr lang="ru-RU" sz="3200" b="1" dirty="0" smtClean="0"/>
              <a:t>Трофим </a:t>
            </a:r>
            <a:r>
              <a:rPr lang="ru-RU" sz="3200" b="1" dirty="0" err="1" smtClean="0"/>
              <a:t>Жендринский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/>
              <a:t>б</a:t>
            </a:r>
            <a:r>
              <a:rPr lang="ru-RU" sz="3200" b="1" dirty="0" smtClean="0"/>
              <a:t>ыл награжден </a:t>
            </a:r>
          </a:p>
          <a:p>
            <a:pPr marL="0" indent="0">
              <a:buNone/>
            </a:pPr>
            <a:r>
              <a:rPr lang="ru-RU" sz="3200" b="1" dirty="0" smtClean="0"/>
              <a:t> медалью </a:t>
            </a:r>
            <a:r>
              <a:rPr lang="ru-RU" sz="3200" b="1" dirty="0" smtClean="0">
                <a:solidFill>
                  <a:srgbClr val="FF0000"/>
                </a:solidFill>
              </a:rPr>
              <a:t>«За </a:t>
            </a:r>
            <a:r>
              <a:rPr lang="ru-RU" sz="3200" b="1" dirty="0">
                <a:solidFill>
                  <a:srgbClr val="FF0000"/>
                </a:solidFill>
              </a:rPr>
              <a:t>отвагу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на </a:t>
            </a:r>
            <a:r>
              <a:rPr lang="ru-RU" sz="3200" b="1" dirty="0">
                <a:solidFill>
                  <a:srgbClr val="FF0000"/>
                </a:solidFill>
              </a:rPr>
              <a:t>пожаре</a:t>
            </a:r>
            <a:r>
              <a:rPr lang="ru-RU" sz="3200" b="1" dirty="0" smtClean="0">
                <a:solidFill>
                  <a:srgbClr val="FF0000"/>
                </a:solidFill>
              </a:rPr>
              <a:t>», </a:t>
            </a:r>
            <a:r>
              <a:rPr lang="ru-RU" sz="3200" b="1" dirty="0" smtClean="0">
                <a:solidFill>
                  <a:schemeClr val="tx1">
                    <a:lumMod val="95000"/>
                  </a:schemeClr>
                </a:solidFill>
              </a:rPr>
              <a:t>спасший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>
                    <a:lumMod val="95000"/>
                  </a:schemeClr>
                </a:solidFill>
              </a:rPr>
              <a:t>из огня двух детей.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за отвагу на пож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36243"/>
            <a:ext cx="1684710" cy="243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Никита\Desktop\пожары\трофи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668" y="3212976"/>
            <a:ext cx="400123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27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93810"/>
          </a:xfrm>
        </p:spPr>
        <p:txBody>
          <a:bodyPr>
            <a:normAutofit/>
          </a:bodyPr>
          <a:lstStyle/>
          <a:p>
            <a:pPr algn="ctr"/>
            <a:r>
              <a:rPr lang="ru-RU" sz="4400" kern="0" spc="0" dirty="0">
                <a:solidFill>
                  <a:srgbClr val="FFC000"/>
                </a:solidFill>
                <a:latin typeface="Arial Black"/>
              </a:rPr>
              <a:t>Проверь себя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472608"/>
          </a:xfr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1. Ты один дома, смотришь любимую передачу, и вдруг у тебя задымился телевизор. Что нужно сделать?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  а)   Залить телевизор водой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  б)   Позвать кого-нибудь на помощь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  в)   Попытаться потушить, а если не получится, вызвать пожарных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b="1" kern="0" dirty="0">
                <a:solidFill>
                  <a:srgbClr val="FFFFFF"/>
                </a:solidFill>
                <a:latin typeface="Arial"/>
              </a:rPr>
              <a:t>   г)   Отключить ток, накинуть на телевизор плотную ткань, позвонить по телефону 01 </a:t>
            </a:r>
          </a:p>
          <a:p>
            <a:endParaRPr lang="ru-RU" b="1" dirty="0"/>
          </a:p>
        </p:txBody>
      </p:sp>
      <p:pic>
        <p:nvPicPr>
          <p:cNvPr id="5" name="Picture 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077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29600" cy="6264696"/>
          </a:xfr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2.  В доме начался пожар, который ты не можешь потушить. Что делать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а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) убежать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б) закричать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в) вызвать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пожарных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3. Телефон при пожаре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а) 02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б) 01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в) 03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3200" kern="0" dirty="0">
              <a:solidFill>
                <a:srgbClr val="FFFFFF"/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5" name="Picture 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581128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54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6336704"/>
          </a:xfr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4. Чем можно потушить огонь?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а) бензином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б) бумагой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в) песком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г) водой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5. Сигнал эвакуации при пожаре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а) 3 длинных, 1 короткий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б) 2 коротких, 1 длинный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в) 3 коротких, 1 длинный.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3200" b="1" kern="0" dirty="0">
              <a:solidFill>
                <a:srgbClr val="FFFFFF"/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5" name="Picture 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437112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41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2180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  <a:latin typeface="Arial Black" pitchFamily="34" charset="0"/>
              </a:rPr>
              <a:t>Анкетирование</a:t>
            </a:r>
            <a:endParaRPr lang="ru-RU" sz="4000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Все ли дети знают</a:t>
            </a:r>
            <a:r>
              <a:rPr lang="ru-RU" sz="2000" b="1" dirty="0"/>
              <a:t>,</a:t>
            </a:r>
            <a:r>
              <a:rPr lang="ru-RU" sz="2000" b="1" dirty="0" smtClean="0"/>
              <a:t>                                       Смогли бы вы спасти </a:t>
            </a:r>
          </a:p>
          <a:p>
            <a:pPr marL="0" indent="0">
              <a:buNone/>
            </a:pPr>
            <a:r>
              <a:rPr lang="ru-RU" sz="2000" b="1" dirty="0"/>
              <a:t>ч</a:t>
            </a:r>
            <a:r>
              <a:rPr lang="ru-RU" sz="2000" b="1" dirty="0" smtClean="0"/>
              <a:t>то такое пожар?                                          </a:t>
            </a:r>
            <a:r>
              <a:rPr lang="ru-RU" sz="2000" b="1" dirty="0"/>
              <a:t>ч</a:t>
            </a:r>
            <a:r>
              <a:rPr lang="ru-RU" sz="2000" b="1" dirty="0" smtClean="0"/>
              <a:t>еловека при пожаре?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Какими будут ваши действия в случае пожара и возгорания?</a:t>
            </a:r>
            <a:endParaRPr lang="ru-RU" sz="2000"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87526389"/>
              </p:ext>
            </p:extLst>
          </p:nvPr>
        </p:nvGraphicFramePr>
        <p:xfrm>
          <a:off x="251520" y="2132856"/>
          <a:ext cx="3240360" cy="229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292037383"/>
              </p:ext>
            </p:extLst>
          </p:nvPr>
        </p:nvGraphicFramePr>
        <p:xfrm>
          <a:off x="5364088" y="1894871"/>
          <a:ext cx="2808312" cy="1886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867775"/>
            <a:ext cx="2808313" cy="191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87954"/>
            <a:ext cx="3674790" cy="256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49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965818"/>
          </a:xfrm>
        </p:spPr>
        <p:txBody>
          <a:bodyPr/>
          <a:lstStyle/>
          <a:p>
            <a:pPr algn="ctr"/>
            <a:r>
              <a:rPr lang="ru-RU" sz="4000" b="1" kern="0" spc="0" dirty="0">
                <a:solidFill>
                  <a:srgbClr val="FFC000"/>
                </a:solidFill>
                <a:latin typeface="Arial Black"/>
              </a:rPr>
              <a:t>Вывод :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472608"/>
          </a:xfr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kern="0" dirty="0" smtClean="0">
                <a:solidFill>
                  <a:srgbClr val="FFFFFF"/>
                </a:solidFill>
                <a:latin typeface="Arial"/>
              </a:rPr>
              <a:t>  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Если 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мы будем соблюдать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все перечисленные </a:t>
            </a: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ранее рекомендации мы избежим многих опасных ситуаций, а также сохраним жизнь себе и своим близким.</a:t>
            </a:r>
          </a:p>
          <a:p>
            <a:endParaRPr lang="ru-RU" dirty="0"/>
          </a:p>
        </p:txBody>
      </p:sp>
      <p:pic>
        <p:nvPicPr>
          <p:cNvPr id="5122" name="Picture 2" descr="C:\Users\Никита\Desktop\Елена Юрьевна\Картинки и фото\Картинки про семью\semy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4176464" cy="295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Никита\Desktop\Елена Юрьевна\Картинки и фото\Картинки про семью\copy_0_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4214891" cy="295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11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7497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kern="0" spc="0" dirty="0">
                <a:solidFill>
                  <a:srgbClr val="FFC000"/>
                </a:solidFill>
                <a:latin typeface="Arial Black"/>
              </a:rPr>
              <a:t>Ресурсы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472608"/>
          </a:xfrm>
        </p:spPr>
        <p:txBody>
          <a:bodyPr>
            <a:noAutofit/>
          </a:bodyPr>
          <a:lstStyle/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</a:rPr>
              <a:t>http://www.rosbalt.ru/ - дети-герои</a:t>
            </a: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  <a:hlinkClick r:id="rId2"/>
              </a:rPr>
              <a:t>www.mk.ru</a:t>
            </a:r>
            <a:r>
              <a:rPr lang="ru-RU" sz="2000" b="1" kern="0" dirty="0">
                <a:latin typeface="Arial"/>
              </a:rPr>
              <a:t> - дети-герои</a:t>
            </a: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</a:rPr>
              <a:t>http://www.dumask.ru/smia - дети-герои</a:t>
            </a: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</a:rPr>
              <a:t>http://images.yandex.ru/</a:t>
            </a: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 smtClean="0">
                <a:latin typeface="Arial"/>
                <a:hlinkClick r:id="rId3"/>
              </a:rPr>
              <a:t>http</a:t>
            </a:r>
            <a:r>
              <a:rPr lang="ru-RU" sz="2000" b="1" kern="0" dirty="0">
                <a:latin typeface="Arial"/>
                <a:hlinkClick r:id="rId3"/>
              </a:rPr>
              <a:t>://www.uchportal.ru/</a:t>
            </a:r>
            <a:endParaRPr lang="ru-RU" sz="2000" b="1" kern="0" dirty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  <a:hlinkClick r:id="rId4"/>
              </a:rPr>
              <a:t>http://it-n.ru/</a:t>
            </a:r>
            <a:endParaRPr lang="ru-RU" sz="2000" b="1" kern="0" dirty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</a:rPr>
              <a:t>http://</a:t>
            </a:r>
            <a:r>
              <a:rPr lang="en-US" sz="2000" b="1" kern="0" dirty="0">
                <a:latin typeface="Arial"/>
              </a:rPr>
              <a:t>vdpo-ek.ru/</a:t>
            </a:r>
            <a:endParaRPr lang="ru-RU" sz="2000" b="1" kern="0" dirty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  <a:hlinkClick r:id="rId5"/>
              </a:rPr>
              <a:t>http://festival.1september.ru/</a:t>
            </a:r>
            <a:endParaRPr lang="ru-RU" sz="2000" b="1" kern="0" dirty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 smtClean="0">
                <a:latin typeface="Arial"/>
                <a:hlinkClick r:id="rId6"/>
              </a:rPr>
              <a:t>http</a:t>
            </a:r>
            <a:r>
              <a:rPr lang="ru-RU" sz="2000" b="1" kern="0" dirty="0">
                <a:latin typeface="Arial"/>
                <a:hlinkClick r:id="rId6"/>
              </a:rPr>
              <a:t>://www.cio.arcticsu.ru/</a:t>
            </a:r>
            <a:endParaRPr lang="en-US" sz="2000" b="1" kern="0" dirty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</a:rPr>
              <a:t>http://</a:t>
            </a:r>
            <a:r>
              <a:rPr lang="en-US" sz="2000" b="1" kern="0" dirty="0">
                <a:latin typeface="Arial"/>
              </a:rPr>
              <a:t>sc.karelia.ru/</a:t>
            </a:r>
            <a:endParaRPr lang="ru-RU" sz="2000" b="1" kern="0" dirty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latin typeface="Arial"/>
                <a:hlinkClick r:id="rId7"/>
              </a:rPr>
              <a:t>http://</a:t>
            </a:r>
            <a:r>
              <a:rPr lang="en-US" sz="2000" b="1" kern="0" dirty="0">
                <a:latin typeface="Arial"/>
                <a:hlinkClick r:id="rId7"/>
              </a:rPr>
              <a:t>bezopasnost01.narod.ru</a:t>
            </a:r>
            <a:r>
              <a:rPr lang="en-US" sz="2000" b="1" kern="0" dirty="0" smtClean="0">
                <a:latin typeface="Arial"/>
                <a:hlinkClick r:id="rId7"/>
              </a:rPr>
              <a:t>/</a:t>
            </a:r>
            <a:endParaRPr lang="ru-RU" sz="2000" b="1" kern="0" dirty="0" smtClean="0">
              <a:latin typeface="Arial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dirty="0">
                <a:latin typeface="Arial" pitchFamily="34" charset="0"/>
                <a:ea typeface="Calibri"/>
                <a:cs typeface="Arial" pitchFamily="34" charset="0"/>
              </a:rPr>
              <a:t>Государственные награды России: Нормативные правовые акты (</a:t>
            </a:r>
            <a:r>
              <a:rPr lang="en-US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http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://</a:t>
            </a:r>
            <a:r>
              <a:rPr lang="en-US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award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.</a:t>
            </a:r>
            <a:r>
              <a:rPr lang="en-US" sz="2000" b="1" u="sng" dirty="0" err="1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adm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.</a:t>
            </a:r>
            <a:r>
              <a:rPr lang="en-US" sz="2000" b="1" u="sng" dirty="0" err="1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gov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.</a:t>
            </a:r>
            <a:r>
              <a:rPr lang="en-US" sz="2000" b="1" u="sng" dirty="0" err="1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ru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/</a:t>
            </a:r>
            <a:r>
              <a:rPr lang="en-US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doc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/</a:t>
            </a:r>
            <a:r>
              <a:rPr lang="en-US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u</a:t>
            </a:r>
            <a:r>
              <a:rPr lang="ru-RU" sz="2000" b="1" u="sng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2424.</a:t>
            </a:r>
            <a:r>
              <a:rPr lang="en-US" sz="2000" b="1" u="sng" dirty="0" err="1" smtClean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  <a:hlinkClick r:id="rId8"/>
              </a:rPr>
              <a:t>htm</a:t>
            </a:r>
            <a:endParaRPr lang="ru-RU" sz="2000" b="1" u="sng" dirty="0" smtClean="0">
              <a:solidFill>
                <a:srgbClr val="0000FF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>
                <a:solidFill>
                  <a:srgbClr val="FFFFFF"/>
                </a:solidFill>
                <a:latin typeface="Arial"/>
              </a:rPr>
              <a:t>Горбунова Н.А. ОБЖ.1 класс. Поурочные планы(1-4).- Волгоград : изд-во «Учитель – АСТ», 2002</a:t>
            </a: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b="1" kern="0" dirty="0" smtClean="0">
                <a:solidFill>
                  <a:srgbClr val="FFFFFF"/>
                </a:solidFill>
                <a:latin typeface="Arial"/>
              </a:rPr>
              <a:t>Шовкопляс </a:t>
            </a:r>
            <a:r>
              <a:rPr lang="ru-RU" sz="2000" b="1" kern="0" dirty="0">
                <a:solidFill>
                  <a:srgbClr val="FFFFFF"/>
                </a:solidFill>
                <a:latin typeface="Arial"/>
              </a:rPr>
              <a:t>Ж.В. Нет пожарам. Начальная школа, №5, </a:t>
            </a:r>
            <a:endParaRPr lang="ru-RU" sz="2000" b="1" kern="0" dirty="0" smtClean="0">
              <a:solidFill>
                <a:srgbClr val="FFFFFF"/>
              </a:solidFill>
              <a:latin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kern="0" dirty="0" smtClean="0">
                <a:solidFill>
                  <a:srgbClr val="FFFFFF"/>
                </a:solidFill>
                <a:latin typeface="Arial"/>
              </a:rPr>
              <a:t>     2008 </a:t>
            </a:r>
            <a:r>
              <a:rPr lang="ru-RU" sz="2000" b="1" kern="0" dirty="0">
                <a:solidFill>
                  <a:srgbClr val="FFFFFF"/>
                </a:solidFill>
                <a:latin typeface="Arial"/>
              </a:rPr>
              <a:t>г.</a:t>
            </a:r>
          </a:p>
          <a:p>
            <a:pPr marL="381000" lvl="0" indent="-3810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400" b="1" kern="0" dirty="0">
              <a:latin typeface="Arial"/>
            </a:endParaRPr>
          </a:p>
          <a:p>
            <a:endParaRPr lang="ru-RU" sz="2400" b="1" dirty="0"/>
          </a:p>
        </p:txBody>
      </p:sp>
      <p:pic>
        <p:nvPicPr>
          <p:cNvPr id="9218" name="Picture 2" descr="C:\Users\Никита\Desktop\Елена Юрьевна\Картинки и фото\Школа\1843037_f52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2160240" cy="215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95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C000"/>
                </a:solidFill>
              </a:rPr>
              <a:t>Огонь и древний человек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/>
              <a:t>Оборона от диких животных</a:t>
            </a:r>
          </a:p>
          <a:p>
            <a:endParaRPr lang="ru-RU" b="1" dirty="0"/>
          </a:p>
          <a:p>
            <a:r>
              <a:rPr lang="ru-RU" b="1" dirty="0"/>
              <a:t>Приготовление пищи, освещение и отопление </a:t>
            </a:r>
            <a:r>
              <a:rPr lang="ru-RU" b="1" dirty="0" smtClean="0"/>
              <a:t>жилища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/>
              <a:t>Огонь – грозный брат </a:t>
            </a:r>
            <a:r>
              <a:rPr lang="ru-RU" b="1" dirty="0" smtClean="0"/>
              <a:t>солнца </a:t>
            </a:r>
            <a:endParaRPr lang="ru-RU" b="1" dirty="0"/>
          </a:p>
        </p:txBody>
      </p:sp>
      <p:pic>
        <p:nvPicPr>
          <p:cNvPr id="4" name="Picture 9" descr="5e236cf128a3cb5a599368124952205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620712"/>
            <a:ext cx="1368127" cy="136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wallpaper_nature_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232248" cy="167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85708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816" y="4725143"/>
            <a:ext cx="2177656" cy="155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35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744" y="19776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А нужен ли загадочный брат </a:t>
            </a:r>
            <a:r>
              <a:rPr lang="ru-RU" sz="3600" kern="0" spc="0" dirty="0" smtClean="0">
                <a:solidFill>
                  <a:srgbClr val="FFC000"/>
                </a:solidFill>
                <a:latin typeface="Arial Black"/>
              </a:rPr>
              <a:t>солнца?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u="sng" dirty="0">
                <a:latin typeface="Verdana" pitchFamily="34" charset="0"/>
              </a:rPr>
              <a:t>Так ли это?</a:t>
            </a:r>
          </a:p>
          <a:p>
            <a:endParaRPr lang="ru-RU" dirty="0"/>
          </a:p>
        </p:txBody>
      </p:sp>
      <p:sp>
        <p:nvSpPr>
          <p:cNvPr id="5" name="Freeform 3"/>
          <p:cNvSpPr>
            <a:spLocks noEditPoints="1"/>
          </p:cNvSpPr>
          <p:nvPr/>
        </p:nvSpPr>
        <p:spPr bwMode="gray">
          <a:xfrm rot="20241944">
            <a:off x="1099926" y="2309814"/>
            <a:ext cx="6853237" cy="2803525"/>
          </a:xfrm>
          <a:custGeom>
            <a:avLst/>
            <a:gdLst>
              <a:gd name="T0" fmla="*/ 1692 w 4040"/>
              <a:gd name="T1" fmla="*/ 12 h 1888"/>
              <a:gd name="T2" fmla="*/ 1234 w 4040"/>
              <a:gd name="T3" fmla="*/ 74 h 1888"/>
              <a:gd name="T4" fmla="*/ 828 w 4040"/>
              <a:gd name="T5" fmla="*/ 182 h 1888"/>
              <a:gd name="T6" fmla="*/ 486 w 4040"/>
              <a:gd name="T7" fmla="*/ 330 h 1888"/>
              <a:gd name="T8" fmla="*/ 226 w 4040"/>
              <a:gd name="T9" fmla="*/ 510 h 1888"/>
              <a:gd name="T10" fmla="*/ 58 w 4040"/>
              <a:gd name="T11" fmla="*/ 718 h 1888"/>
              <a:gd name="T12" fmla="*/ 0 w 4040"/>
              <a:gd name="T13" fmla="*/ 944 h 1888"/>
              <a:gd name="T14" fmla="*/ 58 w 4040"/>
              <a:gd name="T15" fmla="*/ 1170 h 1888"/>
              <a:gd name="T16" fmla="*/ 226 w 4040"/>
              <a:gd name="T17" fmla="*/ 1378 h 1888"/>
              <a:gd name="T18" fmla="*/ 486 w 4040"/>
              <a:gd name="T19" fmla="*/ 1558 h 1888"/>
              <a:gd name="T20" fmla="*/ 828 w 4040"/>
              <a:gd name="T21" fmla="*/ 1706 h 1888"/>
              <a:gd name="T22" fmla="*/ 1234 w 4040"/>
              <a:gd name="T23" fmla="*/ 1814 h 1888"/>
              <a:gd name="T24" fmla="*/ 1692 w 4040"/>
              <a:gd name="T25" fmla="*/ 1876 h 1888"/>
              <a:gd name="T26" fmla="*/ 2186 w 4040"/>
              <a:gd name="T27" fmla="*/ 1884 h 1888"/>
              <a:gd name="T28" fmla="*/ 2658 w 4040"/>
              <a:gd name="T29" fmla="*/ 1840 h 1888"/>
              <a:gd name="T30" fmla="*/ 3084 w 4040"/>
              <a:gd name="T31" fmla="*/ 1746 h 1888"/>
              <a:gd name="T32" fmla="*/ 3448 w 4040"/>
              <a:gd name="T33" fmla="*/ 1612 h 1888"/>
              <a:gd name="T34" fmla="*/ 3738 w 4040"/>
              <a:gd name="T35" fmla="*/ 1442 h 1888"/>
              <a:gd name="T36" fmla="*/ 3938 w 4040"/>
              <a:gd name="T37" fmla="*/ 1242 h 1888"/>
              <a:gd name="T38" fmla="*/ 4034 w 4040"/>
              <a:gd name="T39" fmla="*/ 1022 h 1888"/>
              <a:gd name="T40" fmla="*/ 4014 w 4040"/>
              <a:gd name="T41" fmla="*/ 790 h 1888"/>
              <a:gd name="T42" fmla="*/ 3882 w 4040"/>
              <a:gd name="T43" fmla="*/ 576 h 1888"/>
              <a:gd name="T44" fmla="*/ 3650 w 4040"/>
              <a:gd name="T45" fmla="*/ 386 h 1888"/>
              <a:gd name="T46" fmla="*/ 3334 w 4040"/>
              <a:gd name="T47" fmla="*/ 228 h 1888"/>
              <a:gd name="T48" fmla="*/ 2948 w 4040"/>
              <a:gd name="T49" fmla="*/ 106 h 1888"/>
              <a:gd name="T50" fmla="*/ 2506 w 4040"/>
              <a:gd name="T51" fmla="*/ 28 h 1888"/>
              <a:gd name="T52" fmla="*/ 2020 w 4040"/>
              <a:gd name="T53" fmla="*/ 0 h 1888"/>
              <a:gd name="T54" fmla="*/ 1606 w 4040"/>
              <a:gd name="T55" fmla="*/ 1736 h 1888"/>
              <a:gd name="T56" fmla="*/ 1164 w 4040"/>
              <a:gd name="T57" fmla="*/ 1678 h 1888"/>
              <a:gd name="T58" fmla="*/ 776 w 4040"/>
              <a:gd name="T59" fmla="*/ 1576 h 1888"/>
              <a:gd name="T60" fmla="*/ 458 w 4040"/>
              <a:gd name="T61" fmla="*/ 1436 h 1888"/>
              <a:gd name="T62" fmla="*/ 224 w 4040"/>
              <a:gd name="T63" fmla="*/ 1266 h 1888"/>
              <a:gd name="T64" fmla="*/ 88 w 4040"/>
              <a:gd name="T65" fmla="*/ 1074 h 1888"/>
              <a:gd name="T66" fmla="*/ 68 w 4040"/>
              <a:gd name="T67" fmla="*/ 864 h 1888"/>
              <a:gd name="T68" fmla="*/ 166 w 4040"/>
              <a:gd name="T69" fmla="*/ 664 h 1888"/>
              <a:gd name="T70" fmla="*/ 370 w 4040"/>
              <a:gd name="T71" fmla="*/ 486 h 1888"/>
              <a:gd name="T72" fmla="*/ 662 w 4040"/>
              <a:gd name="T73" fmla="*/ 336 h 1888"/>
              <a:gd name="T74" fmla="*/ 1028 w 4040"/>
              <a:gd name="T75" fmla="*/ 222 h 1888"/>
              <a:gd name="T76" fmla="*/ 1454 w 4040"/>
              <a:gd name="T77" fmla="*/ 148 h 1888"/>
              <a:gd name="T78" fmla="*/ 1922 w 4040"/>
              <a:gd name="T79" fmla="*/ 120 h 1888"/>
              <a:gd name="T80" fmla="*/ 2392 w 4040"/>
              <a:gd name="T81" fmla="*/ 148 h 1888"/>
              <a:gd name="T82" fmla="*/ 2818 w 4040"/>
              <a:gd name="T83" fmla="*/ 222 h 1888"/>
              <a:gd name="T84" fmla="*/ 3184 w 4040"/>
              <a:gd name="T85" fmla="*/ 336 h 1888"/>
              <a:gd name="T86" fmla="*/ 3476 w 4040"/>
              <a:gd name="T87" fmla="*/ 486 h 1888"/>
              <a:gd name="T88" fmla="*/ 3680 w 4040"/>
              <a:gd name="T89" fmla="*/ 664 h 1888"/>
              <a:gd name="T90" fmla="*/ 3778 w 4040"/>
              <a:gd name="T91" fmla="*/ 864 h 1888"/>
              <a:gd name="T92" fmla="*/ 3758 w 4040"/>
              <a:gd name="T93" fmla="*/ 1074 h 1888"/>
              <a:gd name="T94" fmla="*/ 3622 w 4040"/>
              <a:gd name="T95" fmla="*/ 1266 h 1888"/>
              <a:gd name="T96" fmla="*/ 3388 w 4040"/>
              <a:gd name="T97" fmla="*/ 1436 h 1888"/>
              <a:gd name="T98" fmla="*/ 3070 w 4040"/>
              <a:gd name="T99" fmla="*/ 1576 h 1888"/>
              <a:gd name="T100" fmla="*/ 2682 w 4040"/>
              <a:gd name="T101" fmla="*/ 1678 h 1888"/>
              <a:gd name="T102" fmla="*/ 2240 w 4040"/>
              <a:gd name="T103" fmla="*/ 1736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9412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7C16B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71601" y="2555702"/>
            <a:ext cx="2016224" cy="159337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Невозможность жизни</a:t>
            </a:r>
            <a:endParaRPr lang="ru-RU" sz="2000" dirty="0"/>
          </a:p>
        </p:txBody>
      </p:sp>
      <p:sp>
        <p:nvSpPr>
          <p:cNvPr id="6" name="Овал 5"/>
          <p:cNvSpPr/>
          <p:nvPr/>
        </p:nvSpPr>
        <p:spPr>
          <a:xfrm>
            <a:off x="3448398" y="1340768"/>
            <a:ext cx="1771673" cy="165618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Отдых на</a:t>
            </a:r>
          </a:p>
          <a:p>
            <a:pPr algn="ctr"/>
            <a:r>
              <a:rPr lang="ru-RU" b="1" dirty="0" smtClean="0"/>
              <a:t>природе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6350496" y="1484784"/>
            <a:ext cx="185620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Приготов</a:t>
            </a:r>
            <a:endParaRPr lang="ru-RU" b="1" dirty="0" smtClean="0"/>
          </a:p>
          <a:p>
            <a:pPr algn="ctr"/>
            <a:r>
              <a:rPr lang="ru-RU" b="1" dirty="0" err="1"/>
              <a:t>л</a:t>
            </a:r>
            <a:r>
              <a:rPr lang="ru-RU" b="1" dirty="0" err="1" smtClean="0"/>
              <a:t>ение</a:t>
            </a:r>
            <a:endParaRPr lang="ru-RU" b="1" dirty="0" smtClean="0"/>
          </a:p>
          <a:p>
            <a:pPr algn="ctr"/>
            <a:r>
              <a:rPr lang="ru-RU" b="1" dirty="0" smtClean="0"/>
              <a:t>пищи</a:t>
            </a:r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4860032" y="3711575"/>
            <a:ext cx="2088232" cy="173364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Источник</a:t>
            </a:r>
          </a:p>
          <a:p>
            <a:pPr algn="ctr"/>
            <a:r>
              <a:rPr lang="ru-RU" b="1" dirty="0" smtClean="0"/>
              <a:t>света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2195736" y="4550201"/>
            <a:ext cx="2016224" cy="175620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Источник </a:t>
            </a:r>
          </a:p>
          <a:p>
            <a:pPr algn="ctr"/>
            <a:r>
              <a:rPr lang="ru-RU" b="1" dirty="0" smtClean="0"/>
              <a:t>тепла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52532" y="3136613"/>
            <a:ext cx="2438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Огонь друг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771800" y="1988840"/>
            <a:ext cx="1130425" cy="122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771800" y="1988840"/>
            <a:ext cx="676598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9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744" y="197768"/>
            <a:ext cx="8229600" cy="638944"/>
          </a:xfrm>
        </p:spPr>
        <p:txBody>
          <a:bodyPr>
            <a:noAutofit/>
          </a:bodyPr>
          <a:lstStyle/>
          <a:p>
            <a:pPr algn="ctr"/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u="sng" dirty="0" smtClean="0">
                <a:latin typeface="Verdana" pitchFamily="34" charset="0"/>
              </a:rPr>
              <a:t>А может быть?</a:t>
            </a:r>
            <a:endParaRPr lang="ru-RU" u="sng" dirty="0">
              <a:latin typeface="Verdana" pitchFamily="34" charset="0"/>
            </a:endParaRPr>
          </a:p>
          <a:p>
            <a:endParaRPr lang="ru-RU" dirty="0"/>
          </a:p>
        </p:txBody>
      </p:sp>
      <p:sp>
        <p:nvSpPr>
          <p:cNvPr id="5" name="Freeform 3"/>
          <p:cNvSpPr>
            <a:spLocks noEditPoints="1"/>
          </p:cNvSpPr>
          <p:nvPr/>
        </p:nvSpPr>
        <p:spPr bwMode="gray">
          <a:xfrm rot="20241944">
            <a:off x="1099926" y="2309814"/>
            <a:ext cx="6853237" cy="2803525"/>
          </a:xfrm>
          <a:custGeom>
            <a:avLst/>
            <a:gdLst>
              <a:gd name="T0" fmla="*/ 1692 w 4040"/>
              <a:gd name="T1" fmla="*/ 12 h 1888"/>
              <a:gd name="T2" fmla="*/ 1234 w 4040"/>
              <a:gd name="T3" fmla="*/ 74 h 1888"/>
              <a:gd name="T4" fmla="*/ 828 w 4040"/>
              <a:gd name="T5" fmla="*/ 182 h 1888"/>
              <a:gd name="T6" fmla="*/ 486 w 4040"/>
              <a:gd name="T7" fmla="*/ 330 h 1888"/>
              <a:gd name="T8" fmla="*/ 226 w 4040"/>
              <a:gd name="T9" fmla="*/ 510 h 1888"/>
              <a:gd name="T10" fmla="*/ 58 w 4040"/>
              <a:gd name="T11" fmla="*/ 718 h 1888"/>
              <a:gd name="T12" fmla="*/ 0 w 4040"/>
              <a:gd name="T13" fmla="*/ 944 h 1888"/>
              <a:gd name="T14" fmla="*/ 58 w 4040"/>
              <a:gd name="T15" fmla="*/ 1170 h 1888"/>
              <a:gd name="T16" fmla="*/ 226 w 4040"/>
              <a:gd name="T17" fmla="*/ 1378 h 1888"/>
              <a:gd name="T18" fmla="*/ 486 w 4040"/>
              <a:gd name="T19" fmla="*/ 1558 h 1888"/>
              <a:gd name="T20" fmla="*/ 828 w 4040"/>
              <a:gd name="T21" fmla="*/ 1706 h 1888"/>
              <a:gd name="T22" fmla="*/ 1234 w 4040"/>
              <a:gd name="T23" fmla="*/ 1814 h 1888"/>
              <a:gd name="T24" fmla="*/ 1692 w 4040"/>
              <a:gd name="T25" fmla="*/ 1876 h 1888"/>
              <a:gd name="T26" fmla="*/ 2186 w 4040"/>
              <a:gd name="T27" fmla="*/ 1884 h 1888"/>
              <a:gd name="T28" fmla="*/ 2658 w 4040"/>
              <a:gd name="T29" fmla="*/ 1840 h 1888"/>
              <a:gd name="T30" fmla="*/ 3084 w 4040"/>
              <a:gd name="T31" fmla="*/ 1746 h 1888"/>
              <a:gd name="T32" fmla="*/ 3448 w 4040"/>
              <a:gd name="T33" fmla="*/ 1612 h 1888"/>
              <a:gd name="T34" fmla="*/ 3738 w 4040"/>
              <a:gd name="T35" fmla="*/ 1442 h 1888"/>
              <a:gd name="T36" fmla="*/ 3938 w 4040"/>
              <a:gd name="T37" fmla="*/ 1242 h 1888"/>
              <a:gd name="T38" fmla="*/ 4034 w 4040"/>
              <a:gd name="T39" fmla="*/ 1022 h 1888"/>
              <a:gd name="T40" fmla="*/ 4014 w 4040"/>
              <a:gd name="T41" fmla="*/ 790 h 1888"/>
              <a:gd name="T42" fmla="*/ 3882 w 4040"/>
              <a:gd name="T43" fmla="*/ 576 h 1888"/>
              <a:gd name="T44" fmla="*/ 3650 w 4040"/>
              <a:gd name="T45" fmla="*/ 386 h 1888"/>
              <a:gd name="T46" fmla="*/ 3334 w 4040"/>
              <a:gd name="T47" fmla="*/ 228 h 1888"/>
              <a:gd name="T48" fmla="*/ 2948 w 4040"/>
              <a:gd name="T49" fmla="*/ 106 h 1888"/>
              <a:gd name="T50" fmla="*/ 2506 w 4040"/>
              <a:gd name="T51" fmla="*/ 28 h 1888"/>
              <a:gd name="T52" fmla="*/ 2020 w 4040"/>
              <a:gd name="T53" fmla="*/ 0 h 1888"/>
              <a:gd name="T54" fmla="*/ 1606 w 4040"/>
              <a:gd name="T55" fmla="*/ 1736 h 1888"/>
              <a:gd name="T56" fmla="*/ 1164 w 4040"/>
              <a:gd name="T57" fmla="*/ 1678 h 1888"/>
              <a:gd name="T58" fmla="*/ 776 w 4040"/>
              <a:gd name="T59" fmla="*/ 1576 h 1888"/>
              <a:gd name="T60" fmla="*/ 458 w 4040"/>
              <a:gd name="T61" fmla="*/ 1436 h 1888"/>
              <a:gd name="T62" fmla="*/ 224 w 4040"/>
              <a:gd name="T63" fmla="*/ 1266 h 1888"/>
              <a:gd name="T64" fmla="*/ 88 w 4040"/>
              <a:gd name="T65" fmla="*/ 1074 h 1888"/>
              <a:gd name="T66" fmla="*/ 68 w 4040"/>
              <a:gd name="T67" fmla="*/ 864 h 1888"/>
              <a:gd name="T68" fmla="*/ 166 w 4040"/>
              <a:gd name="T69" fmla="*/ 664 h 1888"/>
              <a:gd name="T70" fmla="*/ 370 w 4040"/>
              <a:gd name="T71" fmla="*/ 486 h 1888"/>
              <a:gd name="T72" fmla="*/ 662 w 4040"/>
              <a:gd name="T73" fmla="*/ 336 h 1888"/>
              <a:gd name="T74" fmla="*/ 1028 w 4040"/>
              <a:gd name="T75" fmla="*/ 222 h 1888"/>
              <a:gd name="T76" fmla="*/ 1454 w 4040"/>
              <a:gd name="T77" fmla="*/ 148 h 1888"/>
              <a:gd name="T78" fmla="*/ 1922 w 4040"/>
              <a:gd name="T79" fmla="*/ 120 h 1888"/>
              <a:gd name="T80" fmla="*/ 2392 w 4040"/>
              <a:gd name="T81" fmla="*/ 148 h 1888"/>
              <a:gd name="T82" fmla="*/ 2818 w 4040"/>
              <a:gd name="T83" fmla="*/ 222 h 1888"/>
              <a:gd name="T84" fmla="*/ 3184 w 4040"/>
              <a:gd name="T85" fmla="*/ 336 h 1888"/>
              <a:gd name="T86" fmla="*/ 3476 w 4040"/>
              <a:gd name="T87" fmla="*/ 486 h 1888"/>
              <a:gd name="T88" fmla="*/ 3680 w 4040"/>
              <a:gd name="T89" fmla="*/ 664 h 1888"/>
              <a:gd name="T90" fmla="*/ 3778 w 4040"/>
              <a:gd name="T91" fmla="*/ 864 h 1888"/>
              <a:gd name="T92" fmla="*/ 3758 w 4040"/>
              <a:gd name="T93" fmla="*/ 1074 h 1888"/>
              <a:gd name="T94" fmla="*/ 3622 w 4040"/>
              <a:gd name="T95" fmla="*/ 1266 h 1888"/>
              <a:gd name="T96" fmla="*/ 3388 w 4040"/>
              <a:gd name="T97" fmla="*/ 1436 h 1888"/>
              <a:gd name="T98" fmla="*/ 3070 w 4040"/>
              <a:gd name="T99" fmla="*/ 1576 h 1888"/>
              <a:gd name="T100" fmla="*/ 2682 w 4040"/>
              <a:gd name="T101" fmla="*/ 1678 h 1888"/>
              <a:gd name="T102" fmla="*/ 2240 w 4040"/>
              <a:gd name="T103" fmla="*/ 1736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9412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7C16B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24378" y="2555702"/>
            <a:ext cx="2163447" cy="159337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Разжигать</a:t>
            </a:r>
          </a:p>
          <a:p>
            <a:pPr algn="ctr"/>
            <a:r>
              <a:rPr lang="ru-RU" sz="2000" b="1" dirty="0"/>
              <a:t>к</a:t>
            </a:r>
            <a:r>
              <a:rPr lang="ru-RU" sz="2000" b="1" dirty="0" smtClean="0"/>
              <a:t>остры</a:t>
            </a:r>
          </a:p>
          <a:p>
            <a:pPr algn="ctr"/>
            <a:r>
              <a:rPr lang="ru-RU" sz="2000" b="1" dirty="0"/>
              <a:t>в</a:t>
            </a:r>
            <a:r>
              <a:rPr lang="ru-RU" sz="2000" b="1" dirty="0" smtClean="0"/>
              <a:t>близи</a:t>
            </a:r>
          </a:p>
          <a:p>
            <a:pPr algn="ctr"/>
            <a:r>
              <a:rPr lang="ru-RU" sz="2000" b="1" dirty="0" smtClean="0"/>
              <a:t>строений</a:t>
            </a:r>
            <a:endParaRPr lang="ru-RU" sz="2000" b="1" dirty="0"/>
          </a:p>
        </p:txBody>
      </p:sp>
      <p:sp>
        <p:nvSpPr>
          <p:cNvPr id="6" name="Овал 5"/>
          <p:cNvSpPr/>
          <p:nvPr/>
        </p:nvSpPr>
        <p:spPr>
          <a:xfrm>
            <a:off x="3448398" y="1340768"/>
            <a:ext cx="2203722" cy="1800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Оставлять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 без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 Black" pitchFamily="34" charset="0"/>
              </a:rPr>
              <a:t>п</a:t>
            </a:r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рисмотра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Arial Black" pitchFamily="34" charset="0"/>
              </a:rPr>
              <a:t>электропри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боры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228184" y="1484784"/>
            <a:ext cx="2232248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Баловаться с огнём</a:t>
            </a:r>
          </a:p>
        </p:txBody>
      </p:sp>
      <p:sp>
        <p:nvSpPr>
          <p:cNvPr id="8" name="Овал 7"/>
          <p:cNvSpPr/>
          <p:nvPr/>
        </p:nvSpPr>
        <p:spPr>
          <a:xfrm>
            <a:off x="4860032" y="3711575"/>
            <a:ext cx="2088232" cy="173364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Бросать</a:t>
            </a:r>
          </a:p>
          <a:p>
            <a:pPr algn="ctr"/>
            <a:r>
              <a:rPr lang="ru-RU" sz="2000" dirty="0" smtClean="0"/>
              <a:t>спички</a:t>
            </a:r>
            <a:endParaRPr lang="ru-RU" sz="2000" dirty="0"/>
          </a:p>
        </p:txBody>
      </p:sp>
      <p:sp>
        <p:nvSpPr>
          <p:cNvPr id="9" name="Овал 8"/>
          <p:cNvSpPr/>
          <p:nvPr/>
        </p:nvSpPr>
        <p:spPr>
          <a:xfrm>
            <a:off x="1906101" y="4550201"/>
            <a:ext cx="2620443" cy="175620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Пользоваться неисправной</a:t>
            </a:r>
          </a:p>
          <a:p>
            <a:pPr algn="ctr"/>
            <a:r>
              <a:rPr lang="ru-RU" b="1" dirty="0" smtClean="0"/>
              <a:t>розеткой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54648" y="3136613"/>
            <a:ext cx="24347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Огонь 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враг</a:t>
            </a:r>
            <a:endParaRPr lang="ru-RU" sz="3200" b="1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352532" y="260016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771800" y="1988840"/>
            <a:ext cx="676598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29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89381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C000"/>
                </a:solidFill>
                <a:latin typeface="Arial" charset="0"/>
              </a:rPr>
              <a:t>Причины пожаров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Arial" charset="0"/>
              </a:rPr>
              <a:t>1.Неумение пользоваться </a:t>
            </a:r>
            <a:r>
              <a:rPr lang="ru-RU" dirty="0" smtClean="0">
                <a:latin typeface="Arial" charset="0"/>
              </a:rPr>
              <a:t>электроприборами</a:t>
            </a:r>
          </a:p>
          <a:p>
            <a:r>
              <a:rPr lang="ru-RU" dirty="0">
                <a:latin typeface="Arial" charset="0"/>
              </a:rPr>
              <a:t>2.Неисправная электропроводка.</a:t>
            </a:r>
          </a:p>
          <a:p>
            <a:r>
              <a:rPr lang="ru-RU" dirty="0">
                <a:latin typeface="Arial" charset="0"/>
              </a:rPr>
              <a:t>3. Открытый огонь, оставленный без </a:t>
            </a:r>
            <a:r>
              <a:rPr lang="ru-RU" dirty="0" smtClean="0">
                <a:latin typeface="Arial" charset="0"/>
              </a:rPr>
              <a:t>присмотра</a:t>
            </a:r>
          </a:p>
          <a:p>
            <a:r>
              <a:rPr lang="ru-RU" dirty="0">
                <a:latin typeface="Arial" charset="0"/>
              </a:rPr>
              <a:t>4. Баловство с огнем и курение</a:t>
            </a:r>
          </a:p>
          <a:p>
            <a:r>
              <a:rPr lang="ru-RU" dirty="0">
                <a:latin typeface="Arial" charset="0"/>
              </a:rPr>
              <a:t>5. Природные явления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5144"/>
            <a:ext cx="1454150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47" y="4725145"/>
            <a:ext cx="1066601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441" y="4725145"/>
            <a:ext cx="1328003" cy="145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623" y="2894436"/>
            <a:ext cx="144145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25145"/>
            <a:ext cx="1133129" cy="142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03261"/>
            <a:ext cx="1138808" cy="147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073" y="3396062"/>
            <a:ext cx="1439863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46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3600" kern="0" spc="0" dirty="0" smtClean="0">
                <a:solidFill>
                  <a:srgbClr val="FF0000"/>
                </a:solidFill>
                <a:latin typeface="Arial Black"/>
              </a:rPr>
              <a:t/>
            </a:r>
            <a:br>
              <a:rPr lang="ru-RU" sz="3600" kern="0" spc="0" dirty="0" smtClean="0">
                <a:solidFill>
                  <a:srgbClr val="FF0000"/>
                </a:solidFill>
                <a:latin typeface="Arial Black"/>
              </a:rPr>
            </a:br>
            <a:r>
              <a:rPr lang="ru-RU" sz="3600" kern="0" spc="0" dirty="0">
                <a:solidFill>
                  <a:srgbClr val="FF0000"/>
                </a:solidFill>
                <a:latin typeface="Arial Black"/>
              </a:rPr>
              <a:t/>
            </a:r>
            <a:br>
              <a:rPr lang="ru-RU" sz="3600" kern="0" spc="0" dirty="0">
                <a:solidFill>
                  <a:srgbClr val="FF0000"/>
                </a:solidFill>
                <a:latin typeface="Arial Black"/>
              </a:rPr>
            </a:br>
            <a:r>
              <a:rPr lang="ru-RU" sz="3600" kern="0" spc="0" dirty="0" smtClean="0">
                <a:solidFill>
                  <a:srgbClr val="FF0000"/>
                </a:solidFill>
                <a:latin typeface="Arial Black"/>
              </a:rPr>
              <a:t/>
            </a:r>
            <a:br>
              <a:rPr lang="ru-RU" sz="3600" kern="0" spc="0" dirty="0" smtClean="0">
                <a:solidFill>
                  <a:srgbClr val="FF0000"/>
                </a:solidFill>
                <a:latin typeface="Arial Black"/>
              </a:rPr>
            </a:br>
            <a:r>
              <a:rPr lang="ru-RU" sz="3600" kern="0" spc="0" dirty="0">
                <a:solidFill>
                  <a:srgbClr val="FF0000"/>
                </a:solidFill>
                <a:latin typeface="Arial Black"/>
              </a:rPr>
              <a:t/>
            </a:r>
            <a:br>
              <a:rPr lang="ru-RU" sz="3600" kern="0" spc="0" dirty="0">
                <a:solidFill>
                  <a:srgbClr val="FF0000"/>
                </a:solidFill>
                <a:latin typeface="Arial Black"/>
              </a:rPr>
            </a:br>
            <a:r>
              <a:rPr lang="ru-RU" sz="3600" kern="0" spc="0" dirty="0" smtClean="0">
                <a:solidFill>
                  <a:srgbClr val="FF0000"/>
                </a:solidFill>
                <a:latin typeface="Arial Black"/>
              </a:rPr>
              <a:t/>
            </a:r>
            <a:br>
              <a:rPr lang="ru-RU" sz="3600" kern="0" spc="0" dirty="0" smtClean="0">
                <a:solidFill>
                  <a:srgbClr val="FF0000"/>
                </a:solidFill>
                <a:latin typeface="Arial Black"/>
              </a:rPr>
            </a:br>
            <a:r>
              <a:rPr lang="ru-RU" sz="3600" kern="0" spc="0" dirty="0" smtClean="0">
                <a:solidFill>
                  <a:srgbClr val="FFC000"/>
                </a:solidFill>
                <a:latin typeface="Arial Black"/>
              </a:rPr>
              <a:t>Признаки </a:t>
            </a:r>
            <a:r>
              <a:rPr lang="ru-RU" sz="3600" kern="0" spc="0" dirty="0">
                <a:solidFill>
                  <a:srgbClr val="FFC000"/>
                </a:solidFill>
                <a:latin typeface="Arial Black"/>
              </a:rPr>
              <a:t>возможного загорания электроприборов:</a:t>
            </a:r>
            <a:br>
              <a:rPr lang="ru-RU" sz="3600" kern="0" spc="0" dirty="0">
                <a:solidFill>
                  <a:srgbClr val="FFC000"/>
                </a:solidFill>
                <a:latin typeface="Arial Black"/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600" b="1" kern="0" dirty="0">
                <a:solidFill>
                  <a:srgbClr val="FFFFFF"/>
                </a:solidFill>
                <a:latin typeface="Arial"/>
              </a:rPr>
              <a:t>появление дыма или запаха горелой резины (пластика, дерева);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600" b="1" kern="0" dirty="0">
                <a:solidFill>
                  <a:srgbClr val="FFFFFF"/>
                </a:solidFill>
                <a:latin typeface="Arial"/>
              </a:rPr>
              <a:t>сильный нагрев отдельных частей или прибора в целом;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600" b="1" kern="0" dirty="0">
                <a:solidFill>
                  <a:srgbClr val="FFFFFF"/>
                </a:solidFill>
                <a:latin typeface="Arial"/>
              </a:rPr>
              <a:t>искрение, вспышка света, треск в приборе или проводе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3600" b="1" kern="0" dirty="0">
                <a:solidFill>
                  <a:srgbClr val="FF0000"/>
                </a:solidFill>
                <a:latin typeface="Arial"/>
              </a:rPr>
              <a:t>Что необходимо предпринять в этих случаях?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0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1181842"/>
          </a:xfrm>
        </p:spPr>
        <p:txBody>
          <a:bodyPr>
            <a:normAutofit/>
          </a:bodyPr>
          <a:lstStyle/>
          <a:p>
            <a:r>
              <a:rPr lang="ru-RU" sz="3200" kern="0" spc="0" dirty="0" smtClean="0">
                <a:solidFill>
                  <a:srgbClr val="FFC000"/>
                </a:solidFill>
                <a:latin typeface="Arial Black"/>
              </a:rPr>
              <a:t>При </a:t>
            </a:r>
            <a:r>
              <a:rPr lang="ru-RU" sz="3200" kern="0" spc="0" dirty="0">
                <a:solidFill>
                  <a:srgbClr val="FFC000"/>
                </a:solidFill>
                <a:latin typeface="Arial Black"/>
              </a:rPr>
              <a:t>возгорании телевизора </a:t>
            </a:r>
            <a:r>
              <a:rPr lang="ru-RU" sz="3200" kern="0" spc="0" dirty="0" smtClean="0">
                <a:solidFill>
                  <a:srgbClr val="FFC000"/>
                </a:solidFill>
                <a:latin typeface="Arial Black"/>
              </a:rPr>
              <a:t>выполните следующие действия: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постарайтесь быстро выключить электроприбор;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засыпать огонь песком, землёй из цветочного горшка, стиральным порошком;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200" b="1" kern="0" dirty="0">
                <a:solidFill>
                  <a:srgbClr val="FFFFFF"/>
                </a:solidFill>
                <a:latin typeface="Arial"/>
              </a:rPr>
              <a:t>накрой плотной тканью, покрывалом, курткой, ковриком, чтобы прекратить доступ воздуха к </a:t>
            </a:r>
            <a:r>
              <a:rPr lang="ru-RU" sz="3200" b="1" kern="0" dirty="0" smtClean="0">
                <a:solidFill>
                  <a:srgbClr val="FFFFFF"/>
                </a:solidFill>
                <a:latin typeface="Arial"/>
              </a:rPr>
              <a:t>пламени</a:t>
            </a:r>
            <a:endParaRPr lang="ru-RU" sz="3200" b="1" kern="0" dirty="0">
              <a:solidFill>
                <a:srgbClr val="FFFFFF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64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rrency">
  <a:themeElements>
    <a:clrScheme name="Currency">
      <a:dk1>
        <a:sysClr val="windowText" lastClr="000000"/>
      </a:dk1>
      <a:lt1>
        <a:sysClr val="window" lastClr="FFFFFF"/>
      </a:lt1>
      <a:dk2>
        <a:srgbClr val="4A606E"/>
      </a:dk2>
      <a:lt2>
        <a:srgbClr val="D1E1E3"/>
      </a:lt2>
      <a:accent1>
        <a:srgbClr val="79B5B0"/>
      </a:accent1>
      <a:accent2>
        <a:srgbClr val="B4BC4C"/>
      </a:accent2>
      <a:accent3>
        <a:srgbClr val="B77851"/>
      </a:accent3>
      <a:accent4>
        <a:srgbClr val="776A5B"/>
      </a:accent4>
      <a:accent5>
        <a:srgbClr val="B6AD76"/>
      </a:accent5>
      <a:accent6>
        <a:srgbClr val="95AEB1"/>
      </a:accent6>
      <a:hlink>
        <a:srgbClr val="3ECCED"/>
      </a:hlink>
      <a:folHlink>
        <a:srgbClr val="2C6C93"/>
      </a:folHlink>
    </a:clrScheme>
    <a:fontScheme name="Currency">
      <a:majorFont>
        <a:latin typeface="Constantia"/>
        <a:ea typeface=""/>
        <a:cs typeface=""/>
        <a:font script="Jpan" typeface="HGS明朝E"/>
        <a:font script="Hang" typeface="맑은 고딕"/>
        <a:font script="Hans" typeface="华文楷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S明朝E"/>
        <a:font script="Hang" typeface="맑은 고딕"/>
        <a:font script="Hans" typeface="华文楷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10000"/>
              </a:schemeClr>
            </a:gs>
            <a:gs pos="47500">
              <a:schemeClr val="phClr">
                <a:tint val="35000"/>
                <a:satMod val="110000"/>
              </a:schemeClr>
            </a:gs>
            <a:gs pos="58500">
              <a:schemeClr val="phClr">
                <a:tint val="35000"/>
                <a:satMod val="110000"/>
              </a:schemeClr>
            </a:gs>
            <a:gs pos="100000">
              <a:schemeClr val="phClr">
                <a:tint val="8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2000"/>
                <a:satMod val="105000"/>
              </a:schemeClr>
            </a:gs>
            <a:gs pos="47500">
              <a:schemeClr val="phClr">
                <a:shade val="89000"/>
                <a:satMod val="105000"/>
              </a:schemeClr>
            </a:gs>
            <a:gs pos="58500">
              <a:schemeClr val="phClr">
                <a:shade val="89000"/>
                <a:satMod val="105000"/>
              </a:schemeClr>
            </a:gs>
            <a:gs pos="100000">
              <a:schemeClr val="phClr">
                <a:shade val="52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60000" cap="flat" cmpd="thickThin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algn="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38100" dir="5400000" algn="r" rotWithShape="0">
              <a:srgbClr val="000000">
                <a:alpha val="60000"/>
              </a:srgbClr>
            </a:outerShdw>
          </a:effectLst>
          <a:scene3d>
            <a:camera prst="isometricLeftDown" fov="0">
              <a:rot lat="0" lon="0" rev="0"/>
            </a:camera>
            <a:lightRig rig="harsh" dir="tl">
              <a:rot lat="0" lon="0" rev="84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50800" dist="63500" dir="5400000" algn="r" rotWithShape="0">
              <a:srgbClr val="000000">
                <a:alpha val="65000"/>
              </a:srgbClr>
            </a:outerShdw>
          </a:effectLst>
          <a:scene3d>
            <a:camera prst="isometricLeftDown" fov="0">
              <a:rot lat="0" lon="0" rev="0"/>
            </a:camera>
            <a:lightRig rig="harsh" dir="tl">
              <a:rot lat="0" lon="0" rev="840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20000"/>
                <a:satMod val="3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8000"/>
                <a:shade val="98000"/>
                <a:satMod val="120000"/>
              </a:schemeClr>
              <a:schemeClr val="phClr">
                <a:tint val="86000"/>
                <a:shade val="92000"/>
                <a:satMod val="150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Финансовая тема</Template>
  <TotalTime>379</TotalTime>
  <Words>1077</Words>
  <Application>Microsoft Office PowerPoint</Application>
  <PresentationFormat>Экран (4:3)</PresentationFormat>
  <Paragraphs>239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Arial</vt:lpstr>
      <vt:lpstr>Arial Black</vt:lpstr>
      <vt:lpstr>Calibri</vt:lpstr>
      <vt:lpstr>Constantia</vt:lpstr>
      <vt:lpstr>Times New Roman</vt:lpstr>
      <vt:lpstr>Verdana</vt:lpstr>
      <vt:lpstr>Wingdings</vt:lpstr>
      <vt:lpstr>Wingdings 2</vt:lpstr>
      <vt:lpstr>Currency</vt:lpstr>
      <vt:lpstr>Основные правила пожарной безопасности</vt:lpstr>
      <vt:lpstr>Цели:</vt:lpstr>
      <vt:lpstr>О чём узнаем</vt:lpstr>
      <vt:lpstr>Огонь и древний человек</vt:lpstr>
      <vt:lpstr>А нужен ли загадочный брат солнца?</vt:lpstr>
      <vt:lpstr>Презентация PowerPoint</vt:lpstr>
      <vt:lpstr>Причины пожаров</vt:lpstr>
      <vt:lpstr>     Признаки возможного загорания электроприборов: </vt:lpstr>
      <vt:lpstr>При возгорании телевизора выполните следующие действия:</vt:lpstr>
      <vt:lpstr>Опасность огня:</vt:lpstr>
      <vt:lpstr>Запомни !</vt:lpstr>
      <vt:lpstr> Что нельзя делать при пожарах</vt:lpstr>
      <vt:lpstr> Чем тушить огонь: </vt:lpstr>
      <vt:lpstr> Как потушить одежду, загоревшую на человеке</vt:lpstr>
      <vt:lpstr> Первая помощь при  ожогах</vt:lpstr>
      <vt:lpstr>Разрешается - запрещается</vt:lpstr>
      <vt:lpstr>Разрешается - запрещается</vt:lpstr>
      <vt:lpstr>Статистика пожаров </vt:lpstr>
      <vt:lpstr>История пожарного дела</vt:lpstr>
      <vt:lpstr>В пожарной части стояли повозки с бочками с водой, баграми, лестницами</vt:lpstr>
      <vt:lpstr>Летят как на пожар</vt:lpstr>
      <vt:lpstr>Одежда пожарных защищает их от огня и едкого дыма</vt:lpstr>
      <vt:lpstr>Музей пожарной охраны г.Казань ул. Кожевенная д.20</vt:lpstr>
      <vt:lpstr>Экспонаты музея</vt:lpstr>
      <vt:lpstr>Экспонаты музея</vt:lpstr>
      <vt:lpstr>Как правильно вызвать пожарную охрану</vt:lpstr>
      <vt:lpstr>А вам известны герои пожарники?</vt:lpstr>
      <vt:lpstr>Дети – герои</vt:lpstr>
      <vt:lpstr>Дети – герои</vt:lpstr>
      <vt:lpstr>Дети – герои</vt:lpstr>
      <vt:lpstr>Дети – герои</vt:lpstr>
      <vt:lpstr>Проверь себя</vt:lpstr>
      <vt:lpstr>Презентация PowerPoint</vt:lpstr>
      <vt:lpstr>Презентация PowerPoint</vt:lpstr>
      <vt:lpstr>Анкетирование</vt:lpstr>
      <vt:lpstr>Вывод :</vt:lpstr>
      <vt:lpstr>Ресурсы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правила пожарной безопасности</dc:title>
  <dc:creator>Елена Юрьевна</dc:creator>
  <cp:lastModifiedBy>User-PK</cp:lastModifiedBy>
  <cp:revision>73</cp:revision>
  <dcterms:created xsi:type="dcterms:W3CDTF">2013-04-24T08:32:08Z</dcterms:created>
  <dcterms:modified xsi:type="dcterms:W3CDTF">2019-02-27T05:04:34Z</dcterms:modified>
</cp:coreProperties>
</file>